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91" r:id="rId1"/>
  </p:sldMasterIdLst>
  <p:notesMasterIdLst>
    <p:notesMasterId r:id="rId16"/>
  </p:notesMasterIdLst>
  <p:handoutMasterIdLst>
    <p:handoutMasterId r:id="rId17"/>
  </p:handoutMasterIdLst>
  <p:sldIdLst>
    <p:sldId id="276" r:id="rId2"/>
    <p:sldId id="359" r:id="rId3"/>
    <p:sldId id="356" r:id="rId4"/>
    <p:sldId id="362" r:id="rId5"/>
    <p:sldId id="386" r:id="rId6"/>
    <p:sldId id="392" r:id="rId7"/>
    <p:sldId id="364" r:id="rId8"/>
    <p:sldId id="383" r:id="rId9"/>
    <p:sldId id="385" r:id="rId10"/>
    <p:sldId id="393" r:id="rId11"/>
    <p:sldId id="312" r:id="rId12"/>
    <p:sldId id="316" r:id="rId13"/>
    <p:sldId id="321" r:id="rId14"/>
    <p:sldId id="332" r:id="rId15"/>
  </p:sldIdLst>
  <p:sldSz cx="9144000" cy="6858000" type="screen4x3"/>
  <p:notesSz cx="6797675" cy="9926638"/>
  <p:defaultTextStyle>
    <a:defPPr>
      <a:defRPr lang="de-DE"/>
    </a:defPPr>
    <a:lvl1pPr algn="l" rtl="0" eaLnBrk="0" fontAlgn="base" hangingPunct="0">
      <a:spcBef>
        <a:spcPct val="0"/>
      </a:spcBef>
      <a:spcAft>
        <a:spcPct val="0"/>
      </a:spcAft>
      <a:defRPr sz="2200" b="1" kern="1200">
        <a:solidFill>
          <a:srgbClr val="999999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200" b="1" kern="1200">
        <a:solidFill>
          <a:srgbClr val="999999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200" b="1" kern="1200">
        <a:solidFill>
          <a:srgbClr val="999999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200" b="1" kern="1200">
        <a:solidFill>
          <a:srgbClr val="999999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200" b="1" kern="1200">
        <a:solidFill>
          <a:srgbClr val="999999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200" b="1" kern="1200">
        <a:solidFill>
          <a:srgbClr val="999999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200" b="1" kern="1200">
        <a:solidFill>
          <a:srgbClr val="999999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200" b="1" kern="1200">
        <a:solidFill>
          <a:srgbClr val="999999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200" b="1" kern="1200">
        <a:solidFill>
          <a:srgbClr val="999999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658">
          <p15:clr>
            <a:srgbClr val="A4A3A4"/>
          </p15:clr>
        </p15:guide>
        <p15:guide id="2" orient="horz" pos="388">
          <p15:clr>
            <a:srgbClr val="A4A3A4"/>
          </p15:clr>
        </p15:guide>
        <p15:guide id="3" pos="288">
          <p15:clr>
            <a:srgbClr val="A4A3A4"/>
          </p15:clr>
        </p15:guide>
        <p15:guide id="4" pos="1022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6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80F0F"/>
    <a:srgbClr val="6E6452"/>
    <a:srgbClr val="E5DBA1"/>
    <a:srgbClr val="BABA93"/>
    <a:srgbClr val="BABB93"/>
    <a:srgbClr val="DEDEAF"/>
    <a:srgbClr val="999999"/>
    <a:srgbClr val="D9D9D9"/>
    <a:srgbClr val="CC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Style moyen 2 - Accentuation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21E4AEA4-8DFA-4A89-87EB-49C32662AFE0}" styleName="Style moyen 2 - Accentuation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D7B26C5-4107-4FEC-AEDC-1716B250A1EF}" styleName="Style clair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088" autoAdjust="0"/>
    <p:restoredTop sz="92385" autoAdjust="0"/>
  </p:normalViewPr>
  <p:slideViewPr>
    <p:cSldViewPr snapToGrid="0">
      <p:cViewPr varScale="1">
        <p:scale>
          <a:sx n="107" d="100"/>
          <a:sy n="107" d="100"/>
        </p:scale>
        <p:origin x="1596" y="114"/>
      </p:cViewPr>
      <p:guideLst>
        <p:guide orient="horz" pos="658"/>
        <p:guide orient="horz" pos="388"/>
        <p:guide pos="288"/>
        <p:guide pos="102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108" d="100"/>
          <a:sy n="108" d="100"/>
        </p:scale>
        <p:origin x="-4140" y="-102"/>
      </p:cViewPr>
      <p:guideLst>
        <p:guide orient="horz" pos="3126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ECD61C5-5871-4316-886E-D163847BAA35}" type="doc">
      <dgm:prSet loTypeId="urn:microsoft.com/office/officeart/2005/8/layout/arrow4" loCatId="relationship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en-GB"/>
        </a:p>
      </dgm:t>
    </dgm:pt>
    <dgm:pt modelId="{29C9CB2F-22A3-423F-A0C7-4CD055ACCC7C}">
      <dgm:prSet phldrT="[Text]" custT="1"/>
      <dgm:spPr/>
      <dgm:t>
        <a:bodyPr/>
        <a:lstStyle/>
        <a:p>
          <a:r>
            <a:rPr lang="fr-FR" sz="1800" noProof="0" dirty="0" smtClean="0"/>
            <a:t>Prix </a:t>
          </a:r>
          <a:r>
            <a:rPr lang="fr-FR" sz="1800" noProof="0" dirty="0" err="1" smtClean="0"/>
            <a:t>Elec</a:t>
          </a:r>
          <a:r>
            <a:rPr lang="fr-FR" sz="1800" noProof="0" dirty="0" smtClean="0"/>
            <a:t> STEG</a:t>
          </a:r>
          <a:endParaRPr lang="fr-FR" sz="1800" noProof="0" dirty="0"/>
        </a:p>
      </dgm:t>
    </dgm:pt>
    <dgm:pt modelId="{9657001C-80F4-41D7-B34C-BE10A35137D7}" type="parTrans" cxnId="{2A09C6C4-168A-462C-8158-C000F9F673E5}">
      <dgm:prSet/>
      <dgm:spPr/>
      <dgm:t>
        <a:bodyPr/>
        <a:lstStyle/>
        <a:p>
          <a:endParaRPr lang="en-GB" sz="2400"/>
        </a:p>
      </dgm:t>
    </dgm:pt>
    <dgm:pt modelId="{8613CF80-740B-4825-91F1-A4102BA87CF8}" type="sibTrans" cxnId="{2A09C6C4-168A-462C-8158-C000F9F673E5}">
      <dgm:prSet/>
      <dgm:spPr/>
      <dgm:t>
        <a:bodyPr/>
        <a:lstStyle/>
        <a:p>
          <a:endParaRPr lang="en-GB" sz="2400"/>
        </a:p>
      </dgm:t>
    </dgm:pt>
    <dgm:pt modelId="{7C7A02F7-27BB-4EC2-BA52-D98A6557C516}">
      <dgm:prSet phldrT="[Text]" custT="1"/>
      <dgm:spPr/>
      <dgm:t>
        <a:bodyPr/>
        <a:lstStyle/>
        <a:p>
          <a:endParaRPr lang="fr-FR" sz="1800" noProof="0" dirty="0" smtClean="0"/>
        </a:p>
        <a:p>
          <a:r>
            <a:rPr lang="fr-FR" sz="1800" noProof="0" dirty="0" smtClean="0"/>
            <a:t>Prix des systèmes PV </a:t>
          </a:r>
        </a:p>
      </dgm:t>
    </dgm:pt>
    <dgm:pt modelId="{93979505-8F7C-494A-9162-5B06F945F690}" type="parTrans" cxnId="{8295C48F-FEEF-48D4-9D55-67F8F1B9CD95}">
      <dgm:prSet/>
      <dgm:spPr/>
      <dgm:t>
        <a:bodyPr/>
        <a:lstStyle/>
        <a:p>
          <a:endParaRPr lang="en-GB"/>
        </a:p>
      </dgm:t>
    </dgm:pt>
    <dgm:pt modelId="{9C569CF2-C67D-457B-989E-CBAE3A54AE34}" type="sibTrans" cxnId="{8295C48F-FEEF-48D4-9D55-67F8F1B9CD95}">
      <dgm:prSet/>
      <dgm:spPr/>
      <dgm:t>
        <a:bodyPr/>
        <a:lstStyle/>
        <a:p>
          <a:endParaRPr lang="en-GB"/>
        </a:p>
      </dgm:t>
    </dgm:pt>
    <dgm:pt modelId="{7E036F65-6A6D-4F13-9E9B-42C56BE81618}" type="pres">
      <dgm:prSet presAssocID="{3ECD61C5-5871-4316-886E-D163847BAA35}" presName="compositeShape" presStyleCnt="0">
        <dgm:presLayoutVars>
          <dgm:chMax val="2"/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6A727679-6FA2-43D3-83BA-91E60D436DC0}" type="pres">
      <dgm:prSet presAssocID="{29C9CB2F-22A3-423F-A0C7-4CD055ACCC7C}" presName="upArrow" presStyleLbl="node1" presStyleIdx="0" presStyleCnt="2"/>
      <dgm:spPr>
        <a:solidFill>
          <a:srgbClr val="002060"/>
        </a:solidFill>
      </dgm:spPr>
      <dgm:t>
        <a:bodyPr/>
        <a:lstStyle/>
        <a:p>
          <a:endParaRPr lang="de-DE"/>
        </a:p>
      </dgm:t>
    </dgm:pt>
    <dgm:pt modelId="{2CEE90ED-0DA3-46A0-AEB4-917D7C80C40F}" type="pres">
      <dgm:prSet presAssocID="{29C9CB2F-22A3-423F-A0C7-4CD055ACCC7C}" presName="upArrowText" presStyleLbl="revTx" presStyleIdx="0" presStyleCnt="2" custScaleX="113399" custLinFactNeighborX="796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EFDA23A-5698-400C-9A5B-DB28A38285B0}" type="pres">
      <dgm:prSet presAssocID="{7C7A02F7-27BB-4EC2-BA52-D98A6557C516}" presName="downArrow" presStyleLbl="node1" presStyleIdx="1" presStyleCnt="2"/>
      <dgm:spPr>
        <a:solidFill>
          <a:srgbClr val="002060"/>
        </a:solidFill>
      </dgm:spPr>
      <dgm:t>
        <a:bodyPr/>
        <a:lstStyle/>
        <a:p>
          <a:endParaRPr lang="de-DE"/>
        </a:p>
      </dgm:t>
    </dgm:pt>
    <dgm:pt modelId="{F094BD9C-40D1-40BE-A8B0-F44507C6752C}" type="pres">
      <dgm:prSet presAssocID="{7C7A02F7-27BB-4EC2-BA52-D98A6557C516}" presName="downArrowText" presStyleLbl="revTx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DBACBDD8-1642-470C-BA9F-ACC2D0E0A470}" type="presOf" srcId="{29C9CB2F-22A3-423F-A0C7-4CD055ACCC7C}" destId="{2CEE90ED-0DA3-46A0-AEB4-917D7C80C40F}" srcOrd="0" destOrd="0" presId="urn:microsoft.com/office/officeart/2005/8/layout/arrow4"/>
    <dgm:cxn modelId="{CECE7119-2567-462A-A228-5806D9FB5C52}" type="presOf" srcId="{3ECD61C5-5871-4316-886E-D163847BAA35}" destId="{7E036F65-6A6D-4F13-9E9B-42C56BE81618}" srcOrd="0" destOrd="0" presId="urn:microsoft.com/office/officeart/2005/8/layout/arrow4"/>
    <dgm:cxn modelId="{8295C48F-FEEF-48D4-9D55-67F8F1B9CD95}" srcId="{3ECD61C5-5871-4316-886E-D163847BAA35}" destId="{7C7A02F7-27BB-4EC2-BA52-D98A6557C516}" srcOrd="1" destOrd="0" parTransId="{93979505-8F7C-494A-9162-5B06F945F690}" sibTransId="{9C569CF2-C67D-457B-989E-CBAE3A54AE34}"/>
    <dgm:cxn modelId="{4E3A1514-1D6C-4B8F-A52C-5417430A0F3A}" type="presOf" srcId="{7C7A02F7-27BB-4EC2-BA52-D98A6557C516}" destId="{F094BD9C-40D1-40BE-A8B0-F44507C6752C}" srcOrd="0" destOrd="0" presId="urn:microsoft.com/office/officeart/2005/8/layout/arrow4"/>
    <dgm:cxn modelId="{2A09C6C4-168A-462C-8158-C000F9F673E5}" srcId="{3ECD61C5-5871-4316-886E-D163847BAA35}" destId="{29C9CB2F-22A3-423F-A0C7-4CD055ACCC7C}" srcOrd="0" destOrd="0" parTransId="{9657001C-80F4-41D7-B34C-BE10A35137D7}" sibTransId="{8613CF80-740B-4825-91F1-A4102BA87CF8}"/>
    <dgm:cxn modelId="{D5B28639-0E46-4094-A1BC-524E6F9FFE31}" type="presParOf" srcId="{7E036F65-6A6D-4F13-9E9B-42C56BE81618}" destId="{6A727679-6FA2-43D3-83BA-91E60D436DC0}" srcOrd="0" destOrd="0" presId="urn:microsoft.com/office/officeart/2005/8/layout/arrow4"/>
    <dgm:cxn modelId="{ADC1B70C-9F9D-4595-A488-892330733BEA}" type="presParOf" srcId="{7E036F65-6A6D-4F13-9E9B-42C56BE81618}" destId="{2CEE90ED-0DA3-46A0-AEB4-917D7C80C40F}" srcOrd="1" destOrd="0" presId="urn:microsoft.com/office/officeart/2005/8/layout/arrow4"/>
    <dgm:cxn modelId="{A66649C0-FAC9-4059-A59E-1B64CE948EE8}" type="presParOf" srcId="{7E036F65-6A6D-4F13-9E9B-42C56BE81618}" destId="{FEFDA23A-5698-400C-9A5B-DB28A38285B0}" srcOrd="2" destOrd="0" presId="urn:microsoft.com/office/officeart/2005/8/layout/arrow4"/>
    <dgm:cxn modelId="{C0A96D80-95A5-4AC8-B4A8-27BF764DBD67}" type="presParOf" srcId="{7E036F65-6A6D-4F13-9E9B-42C56BE81618}" destId="{F094BD9C-40D1-40BE-A8B0-F44507C6752C}" srcOrd="3" destOrd="0" presId="urn:microsoft.com/office/officeart/2005/8/layout/arrow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A727679-6FA2-43D3-83BA-91E60D436DC0}">
      <dsp:nvSpPr>
        <dsp:cNvPr id="0" name=""/>
        <dsp:cNvSpPr/>
      </dsp:nvSpPr>
      <dsp:spPr>
        <a:xfrm>
          <a:off x="2000" y="0"/>
          <a:ext cx="1200304" cy="1839456"/>
        </a:xfrm>
        <a:prstGeom prst="upArrow">
          <a:avLst/>
        </a:prstGeom>
        <a:solidFill>
          <a:srgbClr val="00206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CEE90ED-0DA3-46A0-AEB4-917D7C80C40F}">
      <dsp:nvSpPr>
        <dsp:cNvPr id="0" name=""/>
        <dsp:cNvSpPr/>
      </dsp:nvSpPr>
      <dsp:spPr>
        <a:xfrm>
          <a:off x="1264070" y="0"/>
          <a:ext cx="2309801" cy="183945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0" rIns="128016" bIns="128016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800" kern="1200" noProof="0" dirty="0" smtClean="0"/>
            <a:t>Prix </a:t>
          </a:r>
          <a:r>
            <a:rPr lang="fr-FR" sz="1800" kern="1200" noProof="0" dirty="0" err="1" smtClean="0"/>
            <a:t>Elec</a:t>
          </a:r>
          <a:r>
            <a:rPr lang="fr-FR" sz="1800" kern="1200" noProof="0" dirty="0" smtClean="0"/>
            <a:t> STEG</a:t>
          </a:r>
          <a:endParaRPr lang="fr-FR" sz="1800" kern="1200" noProof="0" dirty="0"/>
        </a:p>
      </dsp:txBody>
      <dsp:txXfrm>
        <a:off x="1264070" y="0"/>
        <a:ext cx="2309801" cy="1839456"/>
      </dsp:txXfrm>
    </dsp:sp>
    <dsp:sp modelId="{FEFDA23A-5698-400C-9A5B-DB28A38285B0}">
      <dsp:nvSpPr>
        <dsp:cNvPr id="0" name=""/>
        <dsp:cNvSpPr/>
      </dsp:nvSpPr>
      <dsp:spPr>
        <a:xfrm>
          <a:off x="362091" y="1992744"/>
          <a:ext cx="1200304" cy="1839456"/>
        </a:xfrm>
        <a:prstGeom prst="downArrow">
          <a:avLst/>
        </a:prstGeom>
        <a:solidFill>
          <a:srgbClr val="00206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094BD9C-40D1-40BE-A8B0-F44507C6752C}">
      <dsp:nvSpPr>
        <dsp:cNvPr id="0" name=""/>
        <dsp:cNvSpPr/>
      </dsp:nvSpPr>
      <dsp:spPr>
        <a:xfrm>
          <a:off x="1598405" y="1992744"/>
          <a:ext cx="2036880" cy="183945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0" rIns="128016" bIns="128016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FR" sz="1800" kern="1200" noProof="0" dirty="0" smtClean="0"/>
        </a:p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800" kern="1200" noProof="0" dirty="0" smtClean="0"/>
            <a:t>Prix des systèmes PV </a:t>
          </a:r>
        </a:p>
      </dsp:txBody>
      <dsp:txXfrm>
        <a:off x="1598405" y="1992744"/>
        <a:ext cx="2036880" cy="183945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arrow4">
  <dgm:title val=""/>
  <dgm:desc val=""/>
  <dgm:catLst>
    <dgm:cat type="relationship" pri="8000"/>
    <dgm:cat type="process" pri="3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compositeShape">
    <dgm:varLst>
      <dgm:chMax val="2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hoose name="Name2">
          <dgm:if name="Name3" axis="ch" ptType="node" func="cnt" op="lte" val="1">
            <dgm:constrLst>
              <dgm:constr type="primFontSz" for="des" ptType="node" op="equ" val="65"/>
              <dgm:constr type="w" for="ch" forName="upArrow" refType="w" fact="0.33"/>
              <dgm:constr type="h" for="ch" forName="upArrow" refType="h"/>
              <dgm:constr type="b" for="ch" forName="upArrow" refType="h" fact="0.48"/>
              <dgm:constr type="l" for="ch" forName="upArrow"/>
              <dgm:constr type="h" for="ch" forName="upArrow" refType="w" refFor="ch" refForName="upArrow" op="gte" fact="0.75"/>
              <dgm:constr type="w" for="ch" forName="upArrowText" refType="w" fact="0.56"/>
              <dgm:constr type="h" for="ch" forName="upArrowText" refType="h"/>
              <dgm:constr type="b" for="ch" forName="upArrowText" refType="h" fact="0.48"/>
              <dgm:constr type="l" for="ch" forName="upArrowText" refType="w" refFor="ch" refForName="upArrow" fact="1.03"/>
            </dgm:constrLst>
          </dgm:if>
          <dgm:else name="Name4">
            <dgm:constrLst>
              <dgm:constr type="primFontSz" for="des" ptType="node" op="equ" val="65"/>
              <dgm:constr type="w" for="ch" forName="upArrow" refType="w" fact="0.33"/>
              <dgm:constr type="h" for="ch" forName="upArrow" refType="h" fact="0.48"/>
              <dgm:constr type="b" for="ch" forName="upArrow" refType="h" fact="0.48"/>
              <dgm:constr type="l" for="ch" forName="upArrow"/>
              <dgm:constr type="h" for="ch" forName="upArrow" refType="w" refFor="ch" refForName="upArrow" op="gte" fact="0.75"/>
              <dgm:constr type="w" for="ch" forName="upArrowText" refType="w" fact="0.56"/>
              <dgm:constr type="h" for="ch" forName="upArrowText" refType="h" fact="0.48"/>
              <dgm:constr type="b" for="ch" forName="upArrowText" refType="h" fact="0.48"/>
              <dgm:constr type="l" for="ch" forName="upArrowText" refType="w" refFor="ch" refForName="upArrow" fact="1.03"/>
              <dgm:constr type="w" for="ch" forName="downArrow" refType="w" fact="0.33"/>
              <dgm:constr type="h" for="ch" forName="downArrow" refType="h" fact="0.48"/>
              <dgm:constr type="t" for="ch" forName="downArrow" refType="h" fact="0.52"/>
              <dgm:constr type="l" for="ch" forName="downArrow" refType="w" refFor="ch" refForName="downArrow" fact="0.3"/>
              <dgm:constr type="h" for="ch" forName="downArrow" refType="w" refFor="ch" refForName="downArrow" op="gte" fact="0.75"/>
              <dgm:constr type="w" for="ch" forName="downArrowText" refType="w" fact="0.56"/>
              <dgm:constr type="h" for="ch" forName="downArrowText" refType="h" fact="0.48"/>
              <dgm:constr type="t" for="ch" forName="downArrowText" refType="h" fact="0.52"/>
              <dgm:constr type="l" for="ch" forName="downArrowText" refType="w" refFor="ch" refForName="downArrow" fact="1.33"/>
            </dgm:constrLst>
          </dgm:else>
        </dgm:choose>
      </dgm:if>
      <dgm:else name="Name5">
        <dgm:choose name="Name6">
          <dgm:if name="Name7" axis="ch" ptType="node" func="cnt" op="lte" val="1">
            <dgm:constrLst>
              <dgm:constr type="primFontSz" for="des" ptType="node" op="equ" val="65"/>
              <dgm:constr type="w" for="ch" forName="upArrow" refType="w" fact="0.33"/>
              <dgm:constr type="h" for="ch" forName="upArrow" refType="h"/>
              <dgm:constr type="t" for="ch" forName="upArrow"/>
              <dgm:constr type="l" for="ch" forName="upArrow" refType="w" fact="0.67"/>
              <dgm:constr type="h" for="ch" forName="upArrow" refType="w" refFor="ch" refForName="upArrow" op="gte" fact="0.75"/>
              <dgm:constr type="w" for="ch" forName="upArrowText" refType="w" fact="0.56"/>
              <dgm:constr type="h" for="ch" forName="upArrowText" refType="h"/>
              <dgm:constr type="t" for="ch" forName="upArrowText"/>
              <dgm:constr type="l" for="ch" forName="upArrowText" refType="w" fact="0.1"/>
            </dgm:constrLst>
          </dgm:if>
          <dgm:else name="Name8">
            <dgm:constrLst>
              <dgm:constr type="primFontSz" for="des" ptType="node" op="equ" val="65"/>
              <dgm:constr type="w" for="ch" forName="upArrow" refType="w" fact="0.33"/>
              <dgm:constr type="h" for="ch" forName="upArrow" refType="h" fact="0.48"/>
              <dgm:constr type="t" for="ch" forName="upArrow"/>
              <dgm:constr type="l" for="ch" forName="upArrow" refType="w" fact="0.67"/>
              <dgm:constr type="h" for="ch" forName="upArrow" refType="w" refFor="ch" refForName="upArrow" op="gte" fact="0.75"/>
              <dgm:constr type="w" for="ch" forName="upArrowText" refType="w" fact="0.56"/>
              <dgm:constr type="h" for="ch" forName="upArrowText" refType="h" fact="0.48"/>
              <dgm:constr type="t" for="ch" forName="upArrowText"/>
              <dgm:constr type="l" for="ch" forName="upArrowText" refType="w" fact="0.1"/>
              <dgm:constr type="w" for="ch" forName="downArrow" refType="w" fact="0.33"/>
              <dgm:constr type="h" for="ch" forName="downArrow" refType="h" fact="0.48"/>
              <dgm:constr type="t" for="ch" forName="downArrow" refType="h" fact="0.52"/>
              <dgm:constr type="l" for="ch" forName="downArrow" refType="w" fact="0.57"/>
              <dgm:constr type="h" for="ch" forName="downArrow" refType="w" refFor="ch" refForName="downArrow" op="gte" fact="0.75"/>
              <dgm:constr type="w" for="ch" forName="downArrowText" refType="w" fact="0.56"/>
              <dgm:constr type="h" for="ch" forName="downArrowText" refType="h" fact="0.48"/>
              <dgm:constr type="t" for="ch" forName="downArrowText" refType="h" fact="0.52"/>
              <dgm:constr type="l" for="ch" forName="downArrowText"/>
            </dgm:constrLst>
          </dgm:else>
        </dgm:choose>
      </dgm:else>
    </dgm:choose>
    <dgm:ruleLst/>
    <dgm:forEach name="Name9" axis="ch" ptType="node" cnt="1">
      <dgm:layoutNode name="upArrow" styleLbl="node1">
        <dgm:alg type="sp"/>
        <dgm:shape xmlns:r="http://schemas.openxmlformats.org/officeDocument/2006/relationships" type="upArrow" r:blip="">
          <dgm:adjLst/>
        </dgm:shape>
        <dgm:presOf/>
        <dgm:constrLst/>
        <dgm:ruleLst/>
      </dgm:layoutNode>
      <dgm:layoutNode name="upArrowText" styleLbl="revTx">
        <dgm:varLst>
          <dgm:chMax val="0"/>
          <dgm:bulletEnabled val="1"/>
        </dgm:varLst>
        <dgm:choose name="Name10">
          <dgm:if name="Name1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12">
            <dgm:choose name="Name13">
              <dgm:if name="Name14" func="var" arg="dir" op="equ" val="norm">
                <dgm:alg type="tx">
                  <dgm:param type="parTxLTRAlign" val="l"/>
                  <dgm:param type="parTxRTLAlign" val="l"/>
                  <dgm:param type="txAnchorVertCh" val="mid"/>
                </dgm:alg>
              </dgm:if>
              <dgm:else name="Name15">
                <dgm:alg type="tx">
                  <dgm:param type="parTxLTRAlign" val="r"/>
                  <dgm:param type="parTxRTLAlign" val="r"/>
                  <dgm:param type="txAnchorVertCh" val="mid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onstrLst>
          <dgm:constr type="tMarg"/>
        </dgm:constrLst>
        <dgm:ruleLst>
          <dgm:rule type="primFontSz" val="5" fact="NaN" max="NaN"/>
        </dgm:ruleLst>
      </dgm:layoutNode>
    </dgm:forEach>
    <dgm:forEach name="Name16" axis="ch" ptType="node" st="2" cnt="1">
      <dgm:layoutNode name="downArrow" styleLbl="node1">
        <dgm:alg type="sp"/>
        <dgm:shape xmlns:r="http://schemas.openxmlformats.org/officeDocument/2006/relationships" type="downArrow" r:blip="">
          <dgm:adjLst/>
        </dgm:shape>
        <dgm:presOf/>
        <dgm:constrLst/>
        <dgm:ruleLst/>
      </dgm:layoutNode>
      <dgm:layoutNode name="downArrowText" styleLbl="revTx">
        <dgm:varLst>
          <dgm:chMax val="0"/>
          <dgm:bulletEnabled val="1"/>
        </dgm:varLst>
        <dgm:choose name="Name17">
          <dgm:if name="Name18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19">
            <dgm:choose name="Name20">
              <dgm:if name="Name21" func="var" arg="dir" op="equ" val="norm">
                <dgm:alg type="tx">
                  <dgm:param type="parTxLTRAlign" val="l"/>
                  <dgm:param type="parTxRTLAlign" val="l"/>
                  <dgm:param type="txAnchorVertCh" val="mid"/>
                </dgm:alg>
              </dgm:if>
              <dgm:else name="Name22">
                <dgm:alg type="tx">
                  <dgm:param type="parTxLTRAlign" val="r"/>
                  <dgm:param type="parTxRTLAlign" val="r"/>
                  <dgm:param type="txAnchorVertCh" val="mid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onstrLst>
          <dgm:constr type="tMarg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659" cy="495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001" tIns="45501" rIns="91001" bIns="45501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Times" charset="0"/>
              </a:defRPr>
            </a:lvl1pPr>
          </a:lstStyle>
          <a:p>
            <a:endParaRPr lang="de-DE" dirty="0">
              <a:latin typeface="Arial Narrow" pitchFamily="34" charset="0"/>
            </a:endParaRPr>
          </a:p>
        </p:txBody>
      </p:sp>
      <p:sp>
        <p:nvSpPr>
          <p:cNvPr id="6656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2016" y="0"/>
            <a:ext cx="2945659" cy="495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001" tIns="45501" rIns="91001" bIns="45501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Times" charset="0"/>
              </a:defRPr>
            </a:lvl1pPr>
          </a:lstStyle>
          <a:p>
            <a:endParaRPr lang="de-DE">
              <a:latin typeface="Arial Narrow" pitchFamily="34" charset="0"/>
            </a:endParaRPr>
          </a:p>
        </p:txBody>
      </p:sp>
      <p:sp>
        <p:nvSpPr>
          <p:cNvPr id="6656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30702"/>
            <a:ext cx="2945659" cy="495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001" tIns="45501" rIns="91001" bIns="45501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Times" charset="0"/>
              </a:defRPr>
            </a:lvl1pPr>
          </a:lstStyle>
          <a:p>
            <a:endParaRPr lang="de-DE">
              <a:latin typeface="Arial Narrow" pitchFamily="34" charset="0"/>
            </a:endParaRPr>
          </a:p>
        </p:txBody>
      </p:sp>
      <p:sp>
        <p:nvSpPr>
          <p:cNvPr id="6656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2016" y="9430702"/>
            <a:ext cx="2945659" cy="495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001" tIns="45501" rIns="91001" bIns="45501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Times" charset="0"/>
              </a:defRPr>
            </a:lvl1pPr>
          </a:lstStyle>
          <a:p>
            <a:fld id="{47F930EC-4FD0-431B-BB9B-47DE359CDF6F}" type="slidenum">
              <a:rPr lang="de-DE">
                <a:latin typeface="Arial Narrow" pitchFamily="34" charset="0"/>
              </a:rPr>
              <a:pPr/>
              <a:t>‹N°›</a:t>
            </a:fld>
            <a:endParaRPr lang="de-DE"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422763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659" cy="495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001" tIns="45501" rIns="91001" bIns="45501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Arial Narrow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2016" y="0"/>
            <a:ext cx="2945659" cy="495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001" tIns="45501" rIns="91001" bIns="45501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 Narrow" pitchFamily="34" charset="0"/>
              </a:defRPr>
            </a:lvl1pPr>
          </a:lstStyle>
          <a:p>
            <a:endParaRPr lang="de-DE"/>
          </a:p>
        </p:txBody>
      </p:sp>
      <p:sp>
        <p:nvSpPr>
          <p:cNvPr id="81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81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357" y="4715351"/>
            <a:ext cx="4984962" cy="44665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001" tIns="45501" rIns="91001" bIns="4550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Klicken Sie, um die Formate des Vorlagentextes zu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0702"/>
            <a:ext cx="2945659" cy="495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001" tIns="45501" rIns="91001" bIns="45501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Arial Narrow" pitchFamily="34" charset="0"/>
              </a:defRPr>
            </a:lvl1pPr>
          </a:lstStyle>
          <a:p>
            <a:endParaRPr lang="de-DE"/>
          </a:p>
        </p:txBody>
      </p:sp>
      <p:sp>
        <p:nvSpPr>
          <p:cNvPr id="81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2016" y="9430702"/>
            <a:ext cx="2945659" cy="495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001" tIns="45501" rIns="91001" bIns="45501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 Narrow" pitchFamily="34" charset="0"/>
              </a:defRPr>
            </a:lvl1pPr>
          </a:lstStyle>
          <a:p>
            <a:fld id="{276F4F92-661F-4424-ADED-7D3829A4203F}" type="slidenum">
              <a:rPr lang="de-DE" smtClean="0"/>
              <a:pPr/>
              <a:t>‹N°›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0160049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Narrow" pitchFamily="34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Narrow" pitchFamily="34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Narrow" pitchFamily="34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Narrow" pitchFamily="34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Narrow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6F4F92-661F-4424-ADED-7D3829A4203F}" type="slidenum">
              <a:rPr lang="de-DE" smtClean="0"/>
              <a:pPr/>
              <a:t>1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975125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6F4F92-661F-4424-ADED-7D3829A4203F}" type="slidenum">
              <a:rPr lang="de-DE" smtClean="0"/>
              <a:pPr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6766255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6F4F92-661F-4424-ADED-7D3829A4203F}" type="slidenum">
              <a:rPr lang="de-DE" smtClean="0"/>
              <a:pPr/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9839395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6F4F92-661F-4424-ADED-7D3829A4203F}" type="slidenum">
              <a:rPr lang="de-DE" smtClean="0"/>
              <a:pPr/>
              <a:t>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4312932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6F4F92-661F-4424-ADED-7D3829A4203F}" type="slidenum">
              <a:rPr lang="de-DE" smtClean="0"/>
              <a:pPr/>
              <a:t>10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90469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, Bulletpoi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 smtClean="0"/>
              <a:t>Titelmasterformat durch Klicken bearbeiten</a:t>
            </a:r>
            <a:endParaRPr lang="de-DE" noProof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9317A057-C766-48FB-B1EC-CC1898F04EF1}" type="datetime1">
              <a:rPr lang="de-DE" noProof="0" smtClean="0"/>
              <a:t>26.01.2016</a:t>
            </a:fld>
            <a:endParaRPr lang="de-DE" noProof="0"/>
          </a:p>
        </p:txBody>
      </p:sp>
      <p:sp>
        <p:nvSpPr>
          <p:cNvPr id="5" name="Inhaltsplatzhalter 2"/>
          <p:cNvSpPr>
            <a:spLocks noGrp="1"/>
          </p:cNvSpPr>
          <p:nvPr>
            <p:ph idx="1" hasCustomPrompt="1"/>
          </p:nvPr>
        </p:nvSpPr>
        <p:spPr>
          <a:xfrm>
            <a:off x="684000" y="2448000"/>
            <a:ext cx="7776000" cy="381600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de-DE" noProof="0" smtClean="0"/>
              <a:t>Erste Ebene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</p:txBody>
      </p:sp>
    </p:spTree>
    <p:extLst>
      <p:ext uri="{BB962C8B-B14F-4D97-AF65-F5344CB8AC3E}">
        <p14:creationId xmlns:p14="http://schemas.microsoft.com/office/powerpoint/2010/main" val="245301025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, Subhead, Bulletpoi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 smtClean="0"/>
              <a:t>Titelmasterformat durch Klicken bearbeiten</a:t>
            </a:r>
            <a:endParaRPr lang="de-DE" noProof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9317A057-C766-48FB-B1EC-CC1898F04EF1}" type="datetime1">
              <a:rPr lang="de-DE" noProof="0" smtClean="0"/>
              <a:t>26.01.2016</a:t>
            </a:fld>
            <a:endParaRPr lang="de-DE" noProof="0"/>
          </a:p>
        </p:txBody>
      </p:sp>
      <p:sp>
        <p:nvSpPr>
          <p:cNvPr id="7" name="Inhaltsplatzhalter 2"/>
          <p:cNvSpPr>
            <a:spLocks noGrp="1"/>
          </p:cNvSpPr>
          <p:nvPr>
            <p:ph idx="1" hasCustomPrompt="1"/>
          </p:nvPr>
        </p:nvSpPr>
        <p:spPr>
          <a:xfrm>
            <a:off x="684000" y="2448000"/>
            <a:ext cx="7776000" cy="3816000"/>
          </a:xfr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ts val="400"/>
              </a:spcBef>
              <a:spcAft>
                <a:spcPts val="800"/>
              </a:spcAft>
              <a:buClr>
                <a:srgbClr val="C80F0F"/>
              </a:buClr>
              <a:buSzTx/>
              <a:buFontTx/>
              <a:buNone/>
              <a:tabLst>
                <a:tab pos="2190750" algn="l"/>
              </a:tabLst>
              <a:defRPr sz="1800" baseline="0"/>
            </a:lvl1pPr>
            <a:lvl2pPr marL="360000" indent="-360000">
              <a:buClr>
                <a:srgbClr val="C80F0F"/>
              </a:buClr>
              <a:buFont typeface="Arial" pitchFamily="34" charset="0"/>
              <a:buChar char="•"/>
              <a:defRPr sz="1800"/>
            </a:lvl2pPr>
            <a:lvl3pPr marL="720000">
              <a:defRPr sz="1800"/>
            </a:lvl3pPr>
            <a:lvl4pPr marL="1080000">
              <a:defRPr sz="1800" baseline="0"/>
            </a:lvl4pPr>
            <a:lvl5pPr marL="1440000">
              <a:defRPr sz="1800" baseline="0"/>
            </a:lvl5pPr>
            <a:lvl6pPr marL="1800000">
              <a:defRPr baseline="0"/>
            </a:lvl6pPr>
            <a:lvl7pPr marL="2160000">
              <a:defRPr baseline="0"/>
            </a:lvl7pPr>
            <a:lvl8pPr marL="2520000">
              <a:defRPr baseline="0"/>
            </a:lvl8pPr>
            <a:lvl9pPr marL="2880000">
              <a:defRPr/>
            </a:lvl9pPr>
          </a:lstStyle>
          <a:p>
            <a:pPr lvl="0"/>
            <a:r>
              <a:rPr lang="de-DE" noProof="0" smtClean="0"/>
              <a:t>Text durch klicken hinzufügen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</p:txBody>
      </p:sp>
    </p:spTree>
    <p:extLst>
      <p:ext uri="{BB962C8B-B14F-4D97-AF65-F5344CB8AC3E}">
        <p14:creationId xmlns:p14="http://schemas.microsoft.com/office/powerpoint/2010/main" val="133583587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, Subhead, Bulletpoints,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 smtClean="0"/>
              <a:t>Titelmasterformat durch Klicken bearbeiten</a:t>
            </a:r>
            <a:endParaRPr lang="de-DE" noProof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dirty="0" smtClean="0"/>
              <a:t>XXX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9317A057-C766-48FB-B1EC-CC1898F04EF1}" type="datetime1">
              <a:rPr lang="de-DE" noProof="0" smtClean="0"/>
              <a:t>26.01.2016</a:t>
            </a:fld>
            <a:endParaRPr lang="de-DE" noProof="0"/>
          </a:p>
        </p:txBody>
      </p:sp>
      <p:sp>
        <p:nvSpPr>
          <p:cNvPr id="7" name="Inhaltsplatzhalter 2"/>
          <p:cNvSpPr>
            <a:spLocks noGrp="1"/>
          </p:cNvSpPr>
          <p:nvPr>
            <p:ph idx="1" hasCustomPrompt="1"/>
          </p:nvPr>
        </p:nvSpPr>
        <p:spPr>
          <a:xfrm>
            <a:off x="684000" y="2448000"/>
            <a:ext cx="5760000" cy="3816000"/>
          </a:xfr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ts val="400"/>
              </a:spcBef>
              <a:spcAft>
                <a:spcPts val="800"/>
              </a:spcAft>
              <a:buClr>
                <a:srgbClr val="C80F0F"/>
              </a:buClr>
              <a:buSzTx/>
              <a:buFontTx/>
              <a:buNone/>
              <a:tabLst>
                <a:tab pos="2190750" algn="l"/>
              </a:tabLst>
              <a:defRPr sz="1800" baseline="0"/>
            </a:lvl1pPr>
            <a:lvl2pPr marL="360000" indent="-360000">
              <a:buClr>
                <a:srgbClr val="C80F0F"/>
              </a:buClr>
              <a:buFont typeface="Arial" pitchFamily="34" charset="0"/>
              <a:buChar char="•"/>
              <a:defRPr sz="1800"/>
            </a:lvl2pPr>
            <a:lvl3pPr marL="720000">
              <a:defRPr sz="1800"/>
            </a:lvl3pPr>
            <a:lvl4pPr marL="1080000">
              <a:defRPr sz="1800" baseline="0"/>
            </a:lvl4pPr>
            <a:lvl5pPr marL="1440000">
              <a:defRPr sz="1800" baseline="0"/>
            </a:lvl5pPr>
            <a:lvl6pPr marL="1800000">
              <a:defRPr baseline="0"/>
            </a:lvl6pPr>
            <a:lvl7pPr marL="2160000">
              <a:defRPr baseline="0"/>
            </a:lvl7pPr>
            <a:lvl8pPr marL="2520000">
              <a:defRPr baseline="0"/>
            </a:lvl8pPr>
            <a:lvl9pPr marL="2880000">
              <a:defRPr/>
            </a:lvl9pPr>
          </a:lstStyle>
          <a:p>
            <a:pPr lvl="0"/>
            <a:r>
              <a:rPr lang="de-DE" noProof="0" smtClean="0"/>
              <a:t>Text durch klicken hinzufügen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</p:txBody>
      </p:sp>
      <p:sp>
        <p:nvSpPr>
          <p:cNvPr id="6" name="Bildplatzhalter 2"/>
          <p:cNvSpPr>
            <a:spLocks noGrp="1"/>
          </p:cNvSpPr>
          <p:nvPr>
            <p:ph type="pic" idx="12"/>
          </p:nvPr>
        </p:nvSpPr>
        <p:spPr>
          <a:xfrm>
            <a:off x="6786000" y="2448001"/>
            <a:ext cx="2358000" cy="2052000"/>
          </a:xfrm>
        </p:spPr>
        <p:txBody>
          <a:bodyPr/>
          <a:lstStyle>
            <a:lvl1pPr marL="0" indent="0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 noProof="0" smtClean="0"/>
              <a:t>Bild durch Klicken auf Symbol hinzufügen</a:t>
            </a:r>
            <a:endParaRPr lang="de-DE" noProof="0"/>
          </a:p>
        </p:txBody>
      </p:sp>
    </p:spTree>
    <p:extLst>
      <p:ext uri="{BB962C8B-B14F-4D97-AF65-F5344CB8AC3E}">
        <p14:creationId xmlns:p14="http://schemas.microsoft.com/office/powerpoint/2010/main" val="58142785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, Subhead, Bulletpoints, großes Bild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 smtClean="0"/>
              <a:t>Titelmasterformat durch Klicken bearbeiten</a:t>
            </a:r>
            <a:endParaRPr lang="de-DE" noProof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dirty="0" smtClean="0"/>
              <a:t>XXX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9317A057-C766-48FB-B1EC-CC1898F04EF1}" type="datetime1">
              <a:rPr lang="de-DE" noProof="0" smtClean="0"/>
              <a:t>26.01.2016</a:t>
            </a:fld>
            <a:endParaRPr lang="de-DE" noProof="0"/>
          </a:p>
        </p:txBody>
      </p:sp>
      <p:sp>
        <p:nvSpPr>
          <p:cNvPr id="7" name="Inhaltsplatzhalter 2"/>
          <p:cNvSpPr>
            <a:spLocks noGrp="1"/>
          </p:cNvSpPr>
          <p:nvPr>
            <p:ph idx="1" hasCustomPrompt="1"/>
          </p:nvPr>
        </p:nvSpPr>
        <p:spPr>
          <a:xfrm>
            <a:off x="684000" y="2448000"/>
            <a:ext cx="5760000" cy="3816000"/>
          </a:xfr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ts val="400"/>
              </a:spcBef>
              <a:spcAft>
                <a:spcPts val="800"/>
              </a:spcAft>
              <a:buClr>
                <a:srgbClr val="C80F0F"/>
              </a:buClr>
              <a:buSzTx/>
              <a:buFontTx/>
              <a:buNone/>
              <a:tabLst>
                <a:tab pos="2190750" algn="l"/>
              </a:tabLst>
              <a:defRPr sz="1800" baseline="0"/>
            </a:lvl1pPr>
            <a:lvl2pPr marL="360000" indent="-360000">
              <a:buClr>
                <a:srgbClr val="C80F0F"/>
              </a:buClr>
              <a:buFont typeface="Arial" pitchFamily="34" charset="0"/>
              <a:buChar char="•"/>
              <a:defRPr sz="1800"/>
            </a:lvl2pPr>
            <a:lvl3pPr marL="720000">
              <a:defRPr sz="1800"/>
            </a:lvl3pPr>
            <a:lvl4pPr marL="1080000">
              <a:defRPr sz="1800" baseline="0"/>
            </a:lvl4pPr>
            <a:lvl5pPr marL="1440000">
              <a:defRPr sz="1800" baseline="0"/>
            </a:lvl5pPr>
            <a:lvl6pPr marL="1800000">
              <a:defRPr baseline="0"/>
            </a:lvl6pPr>
            <a:lvl7pPr marL="2160000">
              <a:defRPr baseline="0"/>
            </a:lvl7pPr>
            <a:lvl8pPr marL="2520000">
              <a:defRPr baseline="0"/>
            </a:lvl8pPr>
            <a:lvl9pPr marL="2880000">
              <a:defRPr/>
            </a:lvl9pPr>
          </a:lstStyle>
          <a:p>
            <a:pPr lvl="0"/>
            <a:r>
              <a:rPr lang="de-DE" noProof="0" smtClean="0"/>
              <a:t>Text durch klicken hinzufügen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</p:txBody>
      </p:sp>
      <p:sp>
        <p:nvSpPr>
          <p:cNvPr id="8" name="Bildplatzhalter 2"/>
          <p:cNvSpPr>
            <a:spLocks noGrp="1"/>
          </p:cNvSpPr>
          <p:nvPr>
            <p:ph type="pic" idx="12"/>
          </p:nvPr>
        </p:nvSpPr>
        <p:spPr>
          <a:xfrm>
            <a:off x="6786000" y="2448001"/>
            <a:ext cx="2358000" cy="3348000"/>
          </a:xfrm>
        </p:spPr>
        <p:txBody>
          <a:bodyPr/>
          <a:lstStyle>
            <a:lvl1pPr marL="0" indent="0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 noProof="0" smtClean="0"/>
              <a:t>Bild durch Klicken auf Symbol hinzufügen</a:t>
            </a:r>
            <a:endParaRPr lang="de-DE" noProof="0" dirty="0"/>
          </a:p>
        </p:txBody>
      </p:sp>
    </p:spTree>
    <p:extLst>
      <p:ext uri="{BB962C8B-B14F-4D97-AF65-F5344CB8AC3E}">
        <p14:creationId xmlns:p14="http://schemas.microsoft.com/office/powerpoint/2010/main" val="180162670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, 2 Spalten, Subheadline, Bulletpoi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84000" y="1483200"/>
            <a:ext cx="7776000" cy="617928"/>
          </a:xfrm>
        </p:spPr>
        <p:txBody>
          <a:bodyPr/>
          <a:lstStyle/>
          <a:p>
            <a:r>
              <a:rPr lang="de-DE" noProof="0" smtClean="0"/>
              <a:t>Titelmasterformat durch Klicken bearbeiten</a:t>
            </a:r>
            <a:endParaRPr lang="de-DE" noProof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dirty="0" smtClean="0"/>
              <a:t>XXX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9317A057-C766-48FB-B1EC-CC1898F04EF1}" type="datetime1">
              <a:rPr lang="de-DE" noProof="0" smtClean="0"/>
              <a:t>26.01.2016</a:t>
            </a:fld>
            <a:endParaRPr lang="de-DE" noProof="0"/>
          </a:p>
        </p:txBody>
      </p:sp>
      <p:sp>
        <p:nvSpPr>
          <p:cNvPr id="7" name="Inhaltsplatzhalter 2"/>
          <p:cNvSpPr>
            <a:spLocks noGrp="1"/>
          </p:cNvSpPr>
          <p:nvPr>
            <p:ph idx="1" hasCustomPrompt="1"/>
          </p:nvPr>
        </p:nvSpPr>
        <p:spPr>
          <a:xfrm>
            <a:off x="684000" y="2448000"/>
            <a:ext cx="3780000" cy="3816000"/>
          </a:xfr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ts val="400"/>
              </a:spcBef>
              <a:spcAft>
                <a:spcPts val="800"/>
              </a:spcAft>
              <a:buClr>
                <a:srgbClr val="C80F0F"/>
              </a:buClr>
              <a:buSzTx/>
              <a:buFontTx/>
              <a:buNone/>
              <a:tabLst>
                <a:tab pos="2190750" algn="l"/>
              </a:tabLst>
              <a:defRPr sz="1800" baseline="0"/>
            </a:lvl1pPr>
            <a:lvl2pPr marL="360000" indent="-360000">
              <a:buClr>
                <a:srgbClr val="C80F0F"/>
              </a:buClr>
              <a:buFont typeface="Arial" pitchFamily="34" charset="0"/>
              <a:buChar char="•"/>
              <a:defRPr sz="1800"/>
            </a:lvl2pPr>
            <a:lvl3pPr marL="720000">
              <a:defRPr sz="1800"/>
            </a:lvl3pPr>
            <a:lvl4pPr marL="1080000">
              <a:defRPr sz="1800" baseline="0"/>
            </a:lvl4pPr>
            <a:lvl5pPr marL="1440000">
              <a:defRPr sz="1800" baseline="0"/>
            </a:lvl5pPr>
            <a:lvl6pPr marL="1800000">
              <a:defRPr baseline="0"/>
            </a:lvl6pPr>
            <a:lvl7pPr marL="2160000">
              <a:defRPr baseline="0"/>
            </a:lvl7pPr>
            <a:lvl8pPr marL="2520000">
              <a:defRPr baseline="0"/>
            </a:lvl8pPr>
            <a:lvl9pPr marL="2880000">
              <a:defRPr/>
            </a:lvl9pPr>
          </a:lstStyle>
          <a:p>
            <a:pPr lvl="0"/>
            <a:r>
              <a:rPr lang="de-DE" noProof="0" smtClean="0"/>
              <a:t>Text durch klicken hinzufügen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</p:txBody>
      </p:sp>
      <p:sp>
        <p:nvSpPr>
          <p:cNvPr id="8" name="Inhaltsplatzhalter 2"/>
          <p:cNvSpPr>
            <a:spLocks noGrp="1"/>
          </p:cNvSpPr>
          <p:nvPr>
            <p:ph idx="12" hasCustomPrompt="1"/>
          </p:nvPr>
        </p:nvSpPr>
        <p:spPr>
          <a:xfrm>
            <a:off x="4680000" y="2448000"/>
            <a:ext cx="3780000" cy="3816000"/>
          </a:xfr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ts val="400"/>
              </a:spcBef>
              <a:spcAft>
                <a:spcPts val="800"/>
              </a:spcAft>
              <a:buClr>
                <a:srgbClr val="C80F0F"/>
              </a:buClr>
              <a:buSzTx/>
              <a:buFontTx/>
              <a:buNone/>
              <a:tabLst>
                <a:tab pos="2190750" algn="l"/>
              </a:tabLst>
              <a:defRPr sz="1800" baseline="0"/>
            </a:lvl1pPr>
            <a:lvl2pPr marL="360000" indent="-360000">
              <a:buClr>
                <a:srgbClr val="C80F0F"/>
              </a:buClr>
              <a:buFont typeface="Arial" pitchFamily="34" charset="0"/>
              <a:buChar char="•"/>
              <a:defRPr sz="1800"/>
            </a:lvl2pPr>
            <a:lvl3pPr marL="720000">
              <a:defRPr sz="1800"/>
            </a:lvl3pPr>
            <a:lvl4pPr marL="1080000">
              <a:defRPr sz="1800" baseline="0"/>
            </a:lvl4pPr>
            <a:lvl5pPr marL="1440000">
              <a:defRPr sz="1800" baseline="0"/>
            </a:lvl5pPr>
            <a:lvl6pPr marL="1800000">
              <a:defRPr baseline="0"/>
            </a:lvl6pPr>
            <a:lvl7pPr marL="2160000">
              <a:defRPr baseline="0"/>
            </a:lvl7pPr>
            <a:lvl8pPr marL="2520000">
              <a:defRPr baseline="0"/>
            </a:lvl8pPr>
            <a:lvl9pPr marL="2880000">
              <a:defRPr/>
            </a:lvl9pPr>
          </a:lstStyle>
          <a:p>
            <a:pPr lvl="0"/>
            <a:r>
              <a:rPr lang="de-DE" noProof="0" smtClean="0"/>
              <a:t>Text durch klicken hinzufügen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</p:txBody>
      </p:sp>
    </p:spTree>
    <p:extLst>
      <p:ext uri="{BB962C8B-B14F-4D97-AF65-F5344CB8AC3E}">
        <p14:creationId xmlns:p14="http://schemas.microsoft.com/office/powerpoint/2010/main" val="424179538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, 2 Spalten, Bulletpoi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84000" y="1483200"/>
            <a:ext cx="7776000" cy="617928"/>
          </a:xfrm>
        </p:spPr>
        <p:txBody>
          <a:bodyPr/>
          <a:lstStyle/>
          <a:p>
            <a:r>
              <a:rPr lang="de-DE" noProof="0" smtClean="0"/>
              <a:t>Titelmasterformat durch Klicken bearbeiten</a:t>
            </a:r>
            <a:endParaRPr lang="de-DE" noProof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dirty="0" smtClean="0"/>
              <a:t>XXX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9317A057-C766-48FB-B1EC-CC1898F04EF1}" type="datetime1">
              <a:rPr lang="de-DE" noProof="0" smtClean="0"/>
              <a:t>26.01.2016</a:t>
            </a:fld>
            <a:endParaRPr lang="de-DE" noProof="0"/>
          </a:p>
        </p:txBody>
      </p:sp>
      <p:sp>
        <p:nvSpPr>
          <p:cNvPr id="9" name="Inhaltsplatzhalter 2"/>
          <p:cNvSpPr>
            <a:spLocks noGrp="1"/>
          </p:cNvSpPr>
          <p:nvPr>
            <p:ph idx="1" hasCustomPrompt="1"/>
          </p:nvPr>
        </p:nvSpPr>
        <p:spPr>
          <a:xfrm>
            <a:off x="683999" y="2448000"/>
            <a:ext cx="3780000" cy="381600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de-DE" noProof="0" smtClean="0"/>
              <a:t>Erste Ebene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</p:txBody>
      </p:sp>
      <p:sp>
        <p:nvSpPr>
          <p:cNvPr id="10" name="Inhaltsplatzhalter 2"/>
          <p:cNvSpPr>
            <a:spLocks noGrp="1"/>
          </p:cNvSpPr>
          <p:nvPr>
            <p:ph idx="12" hasCustomPrompt="1"/>
          </p:nvPr>
        </p:nvSpPr>
        <p:spPr>
          <a:xfrm>
            <a:off x="4680000" y="2448000"/>
            <a:ext cx="3780000" cy="381600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de-DE" noProof="0" smtClean="0"/>
              <a:t>Erste Ebene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</p:txBody>
      </p:sp>
    </p:spTree>
    <p:extLst>
      <p:ext uri="{BB962C8B-B14F-4D97-AF65-F5344CB8AC3E}">
        <p14:creationId xmlns:p14="http://schemas.microsoft.com/office/powerpoint/2010/main" val="993457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premier titre, énumér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fr-FR" noProof="0" dirty="0" smtClean="0"/>
              <a:t>Cliquez pour ajouter un titre</a:t>
            </a:r>
            <a:endParaRPr lang="de-DE" noProof="0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fr-FR" dirty="0" smtClean="0">
                <a:effectLst/>
              </a:rPr>
              <a:t>Titre de la présentation</a:t>
            </a:r>
            <a:endParaRPr lang="fr-FR" noProof="0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F606BB90-03B7-4810-8205-E74A2F18D157}" type="datetime1">
              <a:rPr lang="es-ES_tradnl" noProof="0" smtClean="0"/>
              <a:pPr/>
              <a:t>26/01/2016</a:t>
            </a:fld>
            <a:endParaRPr lang="fr-FR" noProof="0" dirty="0"/>
          </a:p>
        </p:txBody>
      </p:sp>
      <p:sp>
        <p:nvSpPr>
          <p:cNvPr id="5" name="Inhaltsplatzhalter 2"/>
          <p:cNvSpPr>
            <a:spLocks noGrp="1"/>
          </p:cNvSpPr>
          <p:nvPr>
            <p:ph idx="1" hasCustomPrompt="1"/>
          </p:nvPr>
        </p:nvSpPr>
        <p:spPr>
          <a:xfrm>
            <a:off x="684000" y="2448000"/>
            <a:ext cx="7776000" cy="381600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fr-FR" noProof="0" dirty="0" smtClean="0"/>
              <a:t>Premier couche</a:t>
            </a:r>
          </a:p>
          <a:p>
            <a:pPr lvl="1"/>
            <a:r>
              <a:rPr lang="fr-FR" dirty="0" smtClean="0"/>
              <a:t>Deuxième couche</a:t>
            </a:r>
          </a:p>
          <a:p>
            <a:pPr lvl="2"/>
            <a:r>
              <a:rPr lang="fr-FR" dirty="0" smtClean="0"/>
              <a:t>Troisième couche</a:t>
            </a:r>
          </a:p>
          <a:p>
            <a:pPr lvl="3"/>
            <a:r>
              <a:rPr lang="fr-FR" dirty="0" smtClean="0"/>
              <a:t>Quatrième couche</a:t>
            </a:r>
          </a:p>
        </p:txBody>
      </p:sp>
    </p:spTree>
    <p:extLst>
      <p:ext uri="{BB962C8B-B14F-4D97-AF65-F5344CB8AC3E}">
        <p14:creationId xmlns:p14="http://schemas.microsoft.com/office/powerpoint/2010/main" val="320170116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2.gif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gi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Grafik 6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1810"/>
            <a:ext cx="9144000" cy="11155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Grafik 8"/>
          <p:cNvPicPr>
            <a:picLocks noChangeAspect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0" y="5851525"/>
            <a:ext cx="9144000" cy="738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5792" name="Rectangle 16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4000" y="2447999"/>
            <a:ext cx="7776000" cy="38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smtClean="0"/>
              <a:t>Erste Ebene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</p:txBody>
      </p:sp>
      <p:sp>
        <p:nvSpPr>
          <p:cNvPr id="14" name="Text Box 19"/>
          <p:cNvSpPr txBox="1">
            <a:spLocks noChangeArrowheads="1"/>
          </p:cNvSpPr>
          <p:nvPr/>
        </p:nvSpPr>
        <p:spPr bwMode="auto">
          <a:xfrm>
            <a:off x="7703687" y="6581001"/>
            <a:ext cx="92710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defPPr>
              <a:defRPr lang="de-DE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r>
              <a:rPr lang="de-DE" sz="1000" b="0" noProof="0">
                <a:solidFill>
                  <a:srgbClr val="6E6452"/>
                </a:solidFill>
                <a:latin typeface="Arial Narrow" pitchFamily="34" charset="0"/>
              </a:rPr>
              <a:t>Seite </a:t>
            </a:r>
            <a:fld id="{327115CA-E6A4-425F-BB4F-A64D48743A27}" type="slidenum">
              <a:rPr lang="de-DE" sz="1000" b="0" noProof="0">
                <a:solidFill>
                  <a:srgbClr val="6E6452"/>
                </a:solidFill>
                <a:latin typeface="Arial Narrow" pitchFamily="34" charset="0"/>
              </a:rPr>
              <a:pPr/>
              <a:t>‹N°›</a:t>
            </a:fld>
            <a:endParaRPr lang="de-DE" sz="1000" b="0" noProof="0">
              <a:solidFill>
                <a:srgbClr val="6E6452"/>
              </a:solidFill>
              <a:latin typeface="Arial Narrow" pitchFamily="34" charset="0"/>
            </a:endParaRPr>
          </a:p>
        </p:txBody>
      </p:sp>
      <p:sp>
        <p:nvSpPr>
          <p:cNvPr id="15" name="Rectangle 2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862776" y="6581001"/>
            <a:ext cx="3418449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algn="ctr">
              <a:defRPr sz="1000" b="1" spc="70" baseline="0">
                <a:solidFill>
                  <a:srgbClr val="6E6452"/>
                </a:solidFill>
                <a:latin typeface="Arial Narrow" pitchFamily="34" charset="0"/>
              </a:defRPr>
            </a:lvl1pPr>
          </a:lstStyle>
          <a:p>
            <a:r>
              <a:rPr lang="de-DE" dirty="0" smtClean="0"/>
              <a:t>XXX</a:t>
            </a:r>
            <a:endParaRPr lang="de-DE" dirty="0"/>
          </a:p>
        </p:txBody>
      </p:sp>
      <p:sp>
        <p:nvSpPr>
          <p:cNvPr id="16" name="Rectangle 1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79155" y="6581001"/>
            <a:ext cx="129540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>
              <a:defRPr sz="1000" b="0">
                <a:solidFill>
                  <a:srgbClr val="6E6452"/>
                </a:solidFill>
                <a:latin typeface="Arial Narrow" pitchFamily="34" charset="0"/>
              </a:defRPr>
            </a:lvl1pPr>
          </a:lstStyle>
          <a:p>
            <a:fld id="{9317A057-C766-48FB-B1EC-CC1898F04EF1}" type="datetime1">
              <a:rPr lang="de-DE" noProof="0" smtClean="0"/>
              <a:t>26.01.2016</a:t>
            </a:fld>
            <a:endParaRPr lang="de-DE" noProof="0"/>
          </a:p>
        </p:txBody>
      </p:sp>
      <p:sp>
        <p:nvSpPr>
          <p:cNvPr id="75791" name="Rectangle 15"/>
          <p:cNvSpPr>
            <a:spLocks noGrp="1" noChangeArrowheads="1"/>
          </p:cNvSpPr>
          <p:nvPr>
            <p:ph type="title"/>
          </p:nvPr>
        </p:nvSpPr>
        <p:spPr bwMode="auto">
          <a:xfrm>
            <a:off x="684000" y="1483200"/>
            <a:ext cx="7776000" cy="6179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dirty="0" smtClean="0"/>
              <a:t>Titel durch Klicken hinzufügen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6" r:id="rId1"/>
    <p:sldLayoutId id="2147483708" r:id="rId2"/>
    <p:sldLayoutId id="2147483709" r:id="rId3"/>
    <p:sldLayoutId id="2147483714" r:id="rId4"/>
    <p:sldLayoutId id="2147483710" r:id="rId5"/>
    <p:sldLayoutId id="2147483711" r:id="rId6"/>
    <p:sldLayoutId id="2147483716" r:id="rId7"/>
  </p:sldLayoutIdLst>
  <p:transition/>
  <p:timing>
    <p:tnLst>
      <p:par>
        <p:cTn id="1" dur="indefinite" restart="never" nodeType="tmRoot"/>
      </p:par>
    </p:tnLst>
  </p:timing>
  <p:hf sldNum="0"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>
          <a:solidFill>
            <a:srgbClr val="6E645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9pPr>
    </p:titleStyle>
    <p:bodyStyle>
      <a:lvl1pPr marL="360000" indent="-360000" algn="l" rtl="0" eaLnBrk="1" fontAlgn="base" hangingPunct="1">
        <a:spcBef>
          <a:spcPts val="400"/>
        </a:spcBef>
        <a:spcAft>
          <a:spcPts val="800"/>
        </a:spcAft>
        <a:buClr>
          <a:srgbClr val="C80F0F"/>
        </a:buClr>
        <a:buFont typeface="Arial" pitchFamily="34" charset="0"/>
        <a:buChar char="•"/>
        <a:tabLst>
          <a:tab pos="2190750" algn="l"/>
        </a:tabLst>
        <a:defRPr sz="1800">
          <a:solidFill>
            <a:srgbClr val="6E6452"/>
          </a:solidFill>
          <a:latin typeface="+mn-lt"/>
          <a:ea typeface="+mn-ea"/>
          <a:cs typeface="+mn-cs"/>
        </a:defRPr>
      </a:lvl1pPr>
      <a:lvl2pPr marL="72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>
          <a:solidFill>
            <a:srgbClr val="6E6452"/>
          </a:solidFill>
          <a:latin typeface="+mn-lt"/>
        </a:defRPr>
      </a:lvl2pPr>
      <a:lvl3pPr marL="108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>
          <a:solidFill>
            <a:srgbClr val="6E6452"/>
          </a:solidFill>
          <a:latin typeface="+mn-lt"/>
        </a:defRPr>
      </a:lvl3pPr>
      <a:lvl4pPr marL="144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 baseline="0">
          <a:solidFill>
            <a:srgbClr val="6E6452"/>
          </a:solidFill>
          <a:latin typeface="+mn-lt"/>
        </a:defRPr>
      </a:lvl4pPr>
      <a:lvl5pPr marL="180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 baseline="0">
          <a:solidFill>
            <a:srgbClr val="6E6452"/>
          </a:solidFill>
          <a:latin typeface="+mn-lt"/>
        </a:defRPr>
      </a:lvl5pPr>
      <a:lvl6pPr marL="216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 baseline="0">
          <a:solidFill>
            <a:srgbClr val="6E6452"/>
          </a:solidFill>
          <a:latin typeface="+mn-lt"/>
        </a:defRPr>
      </a:lvl6pPr>
      <a:lvl7pPr marL="252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 baseline="0">
          <a:solidFill>
            <a:srgbClr val="6E6452"/>
          </a:solidFill>
          <a:latin typeface="+mn-lt"/>
        </a:defRPr>
      </a:lvl7pPr>
      <a:lvl8pPr marL="288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 baseline="0">
          <a:solidFill>
            <a:srgbClr val="6E6452"/>
          </a:solidFill>
          <a:latin typeface="+mn-lt"/>
        </a:defRPr>
      </a:lvl8pPr>
      <a:lvl9pPr marL="324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 baseline="0">
          <a:solidFill>
            <a:srgbClr val="6E6452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g"/><Relationship Id="rId5" Type="http://schemas.openxmlformats.org/officeDocument/2006/relationships/image" Target="../media/image5.jpeg"/><Relationship Id="rId4" Type="http://schemas.openxmlformats.org/officeDocument/2006/relationships/image" Target="../media/image4.tif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olarmag.tn/" TargetMode="External"/><Relationship Id="rId7" Type="http://schemas.openxmlformats.org/officeDocument/2006/relationships/image" Target="../media/image1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mailto:giz-tunesien@giz.de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emf"/><Relationship Id="rId5" Type="http://schemas.openxmlformats.org/officeDocument/2006/relationships/hyperlink" Target="http://www.facebook.com/GIZTunisie" TargetMode="External"/><Relationship Id="rId4" Type="http://schemas.openxmlformats.org/officeDocument/2006/relationships/hyperlink" Target="http://www.giz.de/" TargetMode="Externa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7" Type="http://schemas.openxmlformats.org/officeDocument/2006/relationships/image" Target="../media/image7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5" Type="http://schemas.openxmlformats.org/officeDocument/2006/relationships/image" Target="../media/image3.png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energypedia.info/wiki/Dynamic_Cash_Flow_Analysis_of_Photovoltaic_Projects_in_Tunisia" TargetMode="External"/><Relationship Id="rId7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3.emf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energypedia.info/wiki/Financing_Solar_Energy_in_Tunisia" TargetMode="External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9317A057-C766-48FB-B1EC-CC1898F04EF1}" type="datetime1">
              <a:rPr lang="de-DE" smtClean="0"/>
              <a:t>26.01.2016</a:t>
            </a:fld>
            <a:endParaRPr lang="de-DE" dirty="0"/>
          </a:p>
        </p:txBody>
      </p:sp>
      <p:sp>
        <p:nvSpPr>
          <p:cNvPr id="6" name="Textfeld 5"/>
          <p:cNvSpPr txBox="1"/>
          <p:nvPr/>
        </p:nvSpPr>
        <p:spPr>
          <a:xfrm>
            <a:off x="7419434" y="314102"/>
            <a:ext cx="121021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" b="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Mis en œuvre par la:</a:t>
            </a:r>
            <a:endParaRPr lang="fr-FR" sz="800" b="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468583" y="1430415"/>
            <a:ext cx="7744691" cy="1027771"/>
          </a:xfrm>
        </p:spPr>
        <p:txBody>
          <a:bodyPr/>
          <a:lstStyle/>
          <a:p>
            <a:pPr algn="ctr"/>
            <a:r>
              <a:rPr lang="fr-FR" sz="2800" b="1" dirty="0" smtClean="0"/>
              <a:t>Opportunités du Photovoltaïque dans le Secteur Agricole </a:t>
            </a:r>
            <a:endParaRPr lang="de-DE" sz="2800" b="1" dirty="0"/>
          </a:p>
        </p:txBody>
      </p:sp>
      <p:pic>
        <p:nvPicPr>
          <p:cNvPr id="1026" name="Picture 2" descr="C:\Users\ascherer\AppData\Local\Temp\Rar$DIa0.413\ELdZ_Tun_Office_Farbe_arab.BMP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8162" y="7641"/>
            <a:ext cx="2117289" cy="1102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Titel 1"/>
          <p:cNvSpPr txBox="1">
            <a:spLocks/>
          </p:cNvSpPr>
          <p:nvPr/>
        </p:nvSpPr>
        <p:spPr bwMode="auto">
          <a:xfrm>
            <a:off x="1264025" y="5301120"/>
            <a:ext cx="7823744" cy="5138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rgbClr val="6E645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fr-FR" sz="2000" dirty="0" smtClean="0"/>
              <a:t>Atelier Impacts ER/EE dans les secteurs AGR/IAA</a:t>
            </a:r>
          </a:p>
          <a:p>
            <a:pPr algn="ctr"/>
            <a:endParaRPr lang="fr-FR" sz="1050" b="0" dirty="0" smtClean="0"/>
          </a:p>
          <a:p>
            <a:pPr algn="ctr"/>
            <a:endParaRPr lang="fr-FR" sz="1050" b="0" dirty="0" smtClean="0"/>
          </a:p>
          <a:p>
            <a:pPr algn="r"/>
            <a:r>
              <a:rPr lang="fr-FR" sz="1800" dirty="0" smtClean="0"/>
              <a:t>Amin Chtioui</a:t>
            </a:r>
            <a:r>
              <a:rPr lang="fr-FR" sz="1800" b="0" dirty="0" smtClean="0"/>
              <a:t>  (GIZ-DMS)                       Tunis, le 27 Janvier 2016</a:t>
            </a:r>
            <a:endParaRPr lang="de-DE" sz="1800" b="0" kern="0" dirty="0"/>
          </a:p>
        </p:txBody>
      </p:sp>
      <p:pic>
        <p:nvPicPr>
          <p:cNvPr id="11" name="Image 26" descr="C:\Users\CRISTO~1\AppData\Local\Temp\Solarzellen_freigestellt.tif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1612" y="2441457"/>
            <a:ext cx="3441702" cy="2745422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Grafik 7" descr="logo ANME 2014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9552" y="10362"/>
            <a:ext cx="1838586" cy="971135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Image 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326351"/>
            <a:ext cx="1776046" cy="49756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151269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84000" y="1229200"/>
            <a:ext cx="7776000" cy="617928"/>
          </a:xfrm>
        </p:spPr>
        <p:txBody>
          <a:bodyPr/>
          <a:lstStyle/>
          <a:p>
            <a:r>
              <a:rPr lang="de-DE" b="1" dirty="0" err="1" smtClean="0"/>
              <a:t>Portail</a:t>
            </a:r>
            <a:r>
              <a:rPr lang="de-DE" b="1" dirty="0" smtClean="0"/>
              <a:t> Web et </a:t>
            </a:r>
            <a:r>
              <a:rPr lang="de-DE" b="1" dirty="0" err="1" smtClean="0"/>
              <a:t>magazine</a:t>
            </a:r>
            <a:r>
              <a:rPr lang="de-DE" b="1" dirty="0" smtClean="0"/>
              <a:t> </a:t>
            </a:r>
            <a:r>
              <a:rPr lang="de-DE" b="1" dirty="0" err="1" smtClean="0"/>
              <a:t>solaire</a:t>
            </a:r>
            <a:r>
              <a:rPr lang="de-DE" b="1" dirty="0" smtClean="0"/>
              <a:t> </a:t>
            </a:r>
            <a:r>
              <a:rPr lang="de-DE" b="1" dirty="0" smtClean="0"/>
              <a:t>- SOLAR-MAG</a:t>
            </a:r>
            <a:endParaRPr lang="de-DE" b="1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9317A057-C766-48FB-B1EC-CC1898F04EF1}" type="datetime1">
              <a:rPr lang="de-DE" noProof="0" smtClean="0"/>
              <a:t>26.01.2016</a:t>
            </a:fld>
            <a:endParaRPr lang="de-DE" noProof="0"/>
          </a:p>
        </p:txBody>
      </p:sp>
      <p:sp>
        <p:nvSpPr>
          <p:cNvPr id="4" name="Inhaltsplatzhalter 3"/>
          <p:cNvSpPr>
            <a:spLocks noGrp="1"/>
          </p:cNvSpPr>
          <p:nvPr>
            <p:ph idx="1"/>
          </p:nvPr>
        </p:nvSpPr>
        <p:spPr>
          <a:xfrm>
            <a:off x="149083" y="1721769"/>
            <a:ext cx="4946762" cy="3816000"/>
          </a:xfrm>
        </p:spPr>
        <p:txBody>
          <a:bodyPr/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de-DE" dirty="0"/>
              <a:t>Magazine </a:t>
            </a:r>
            <a:r>
              <a:rPr lang="de-DE" dirty="0" err="1"/>
              <a:t>indépendant</a:t>
            </a:r>
            <a:r>
              <a:rPr lang="de-DE" dirty="0"/>
              <a:t> </a:t>
            </a:r>
            <a:r>
              <a:rPr lang="de-DE" dirty="0" err="1"/>
              <a:t>qui</a:t>
            </a:r>
            <a:r>
              <a:rPr lang="de-DE" dirty="0"/>
              <a:t> </a:t>
            </a:r>
            <a:r>
              <a:rPr lang="de-DE" dirty="0" err="1"/>
              <a:t>couvre</a:t>
            </a:r>
            <a:r>
              <a:rPr lang="de-DE" dirty="0"/>
              <a:t> les </a:t>
            </a:r>
            <a:r>
              <a:rPr lang="de-DE" dirty="0" err="1"/>
              <a:t>évolutions</a:t>
            </a:r>
            <a:r>
              <a:rPr lang="de-DE" dirty="0"/>
              <a:t> </a:t>
            </a:r>
            <a:r>
              <a:rPr lang="de-DE" dirty="0" err="1"/>
              <a:t>récentes</a:t>
            </a:r>
            <a:r>
              <a:rPr lang="de-DE" dirty="0"/>
              <a:t> du </a:t>
            </a:r>
            <a:r>
              <a:rPr lang="de-DE" dirty="0" err="1"/>
              <a:t>marché</a:t>
            </a:r>
            <a:r>
              <a:rPr lang="de-DE" dirty="0"/>
              <a:t> </a:t>
            </a:r>
            <a:r>
              <a:rPr lang="de-DE" dirty="0" err="1"/>
              <a:t>solaire</a:t>
            </a:r>
            <a:r>
              <a:rPr lang="de-DE" dirty="0"/>
              <a:t> </a:t>
            </a:r>
            <a:r>
              <a:rPr lang="de-DE" dirty="0" err="1" smtClean="0"/>
              <a:t>Tunisien</a:t>
            </a:r>
            <a:endParaRPr lang="de-DE" dirty="0" smtClean="0"/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de-DE" dirty="0" smtClean="0"/>
              <a:t>Communication, </a:t>
            </a:r>
            <a:r>
              <a:rPr lang="de-DE" dirty="0" err="1" smtClean="0"/>
              <a:t>Sensibilisation</a:t>
            </a:r>
            <a:r>
              <a:rPr lang="de-DE" dirty="0" smtClean="0"/>
              <a:t>, </a:t>
            </a:r>
            <a:r>
              <a:rPr lang="de-DE" dirty="0" err="1" smtClean="0"/>
              <a:t>Transparence</a:t>
            </a:r>
            <a:endParaRPr lang="de-DE" dirty="0" smtClean="0"/>
          </a:p>
          <a:p>
            <a:r>
              <a:rPr lang="de-DE" sz="1600" dirty="0">
                <a:hlinkClick r:id="rId3"/>
              </a:rPr>
              <a:t>http://www.solarmag.tn</a:t>
            </a:r>
            <a:r>
              <a:rPr lang="de-DE" sz="1600" dirty="0" smtClean="0">
                <a:hlinkClick r:id="rId3"/>
              </a:rPr>
              <a:t>/</a:t>
            </a:r>
            <a:r>
              <a:rPr lang="de-DE" sz="1600" dirty="0" smtClean="0"/>
              <a:t> </a:t>
            </a:r>
          </a:p>
          <a:p>
            <a:endParaRPr lang="de-DE" dirty="0"/>
          </a:p>
        </p:txBody>
      </p:sp>
      <p:pic>
        <p:nvPicPr>
          <p:cNvPr id="9" name="Picture 2" descr="C:\Users\ascherer\AppData\Local\Temp\Rar$DIa0.413\ELdZ_Tun_Office_Farbe_arab.BMP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51929" y="0"/>
            <a:ext cx="2117289" cy="1102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75" t="11728" r="22847" b="3950"/>
          <a:stretch/>
        </p:blipFill>
        <p:spPr bwMode="auto">
          <a:xfrm>
            <a:off x="5095845" y="2482129"/>
            <a:ext cx="3893113" cy="38335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Image 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19158" y="3893008"/>
            <a:ext cx="1919804" cy="2475166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972046" y="3893008"/>
            <a:ext cx="1927638" cy="24751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485429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9317A057-C766-48FB-B1EC-CC1898F04EF1}" type="datetime1">
              <a:rPr lang="de-DE" noProof="0" smtClean="0"/>
              <a:t>26.01.2016</a:t>
            </a:fld>
            <a:endParaRPr lang="de-DE" noProof="0"/>
          </a:p>
        </p:txBody>
      </p:sp>
      <p:sp>
        <p:nvSpPr>
          <p:cNvPr id="8" name="Textfeld 7"/>
          <p:cNvSpPr txBox="1"/>
          <p:nvPr/>
        </p:nvSpPr>
        <p:spPr>
          <a:xfrm>
            <a:off x="7419434" y="314102"/>
            <a:ext cx="123879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" b="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Mis en œuvre par la: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84000" y="3196993"/>
            <a:ext cx="7776000" cy="617928"/>
          </a:xfrm>
        </p:spPr>
        <p:txBody>
          <a:bodyPr/>
          <a:lstStyle/>
          <a:p>
            <a:r>
              <a:rPr lang="fr-FR" sz="3600" b="1" dirty="0">
                <a:solidFill>
                  <a:srgbClr val="C00000"/>
                </a:solidFill>
              </a:rPr>
              <a:t>MERCI POUR VOTRE ATTENTION</a:t>
            </a:r>
          </a:p>
        </p:txBody>
      </p:sp>
      <p:pic>
        <p:nvPicPr>
          <p:cNvPr id="10" name="Picture 2" descr="C:\Users\ascherer\AppData\Local\Temp\Rar$DIa0.413\ELdZ_Tun_Office_Farbe_arab.BMP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51929" y="7641"/>
            <a:ext cx="2117289" cy="1102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Inhaltsplatzhalter 10"/>
          <p:cNvSpPr>
            <a:spLocks noGrp="1"/>
          </p:cNvSpPr>
          <p:nvPr>
            <p:ph idx="1"/>
          </p:nvPr>
        </p:nvSpPr>
        <p:spPr>
          <a:xfrm>
            <a:off x="684000" y="1990800"/>
            <a:ext cx="7776000" cy="4498900"/>
          </a:xfrm>
        </p:spPr>
        <p:txBody>
          <a:bodyPr/>
          <a:lstStyle/>
          <a:p>
            <a:endParaRPr lang="fr-FR" b="1" dirty="0" smtClean="0">
              <a:solidFill>
                <a:srgbClr val="C00000"/>
              </a:solidFill>
            </a:endParaRPr>
          </a:p>
          <a:p>
            <a:pPr marL="0" lvl="1" indent="0">
              <a:buNone/>
            </a:pPr>
            <a:endParaRPr lang="fr-FR" dirty="0" smtClean="0"/>
          </a:p>
        </p:txBody>
      </p:sp>
    </p:spTree>
    <p:extLst>
      <p:ext uri="{BB962C8B-B14F-4D97-AF65-F5344CB8AC3E}">
        <p14:creationId xmlns:p14="http://schemas.microsoft.com/office/powerpoint/2010/main" val="373689148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9317A057-C766-48FB-B1EC-CC1898F04EF1}" type="datetime1">
              <a:rPr lang="de-DE" noProof="0" smtClean="0"/>
              <a:t>26.01.2016</a:t>
            </a:fld>
            <a:endParaRPr lang="de-DE" noProof="0"/>
          </a:p>
        </p:txBody>
      </p:sp>
      <p:sp>
        <p:nvSpPr>
          <p:cNvPr id="7" name="Inhaltsplatzhalter 8"/>
          <p:cNvSpPr txBox="1">
            <a:spLocks/>
          </p:cNvSpPr>
          <p:nvPr/>
        </p:nvSpPr>
        <p:spPr>
          <a:xfrm>
            <a:off x="5467350" y="2108200"/>
            <a:ext cx="3005138" cy="3814763"/>
          </a:xfrm>
          <a:prstGeom prst="rect">
            <a:avLst/>
          </a:prstGeom>
        </p:spPr>
        <p:txBody>
          <a:bodyPr vert="horz" lIns="91440" tIns="45720" rIns="91440" bIns="45720" rtlCol="0" anchor="t" anchorCtr="0"/>
          <a:lstStyle>
            <a:defPPr>
              <a:defRPr lang="de-DE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spcAft>
                <a:spcPts val="300"/>
              </a:spcAft>
              <a:defRPr/>
            </a:pPr>
            <a:endParaRPr lang="en-GB" sz="1050" dirty="0" smtClean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l">
              <a:defRPr/>
            </a:pPr>
            <a:endParaRPr lang="en-GB" sz="1050" dirty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Textfeld 9"/>
          <p:cNvSpPr txBox="1">
            <a:spLocks noChangeArrowheads="1"/>
          </p:cNvSpPr>
          <p:nvPr/>
        </p:nvSpPr>
        <p:spPr bwMode="auto">
          <a:xfrm>
            <a:off x="5467349" y="3890963"/>
            <a:ext cx="150256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200" b="1">
                <a:solidFill>
                  <a:srgbClr val="999999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2200" b="1">
                <a:solidFill>
                  <a:srgbClr val="999999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2200" b="1">
                <a:solidFill>
                  <a:srgbClr val="999999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2200" b="1">
                <a:solidFill>
                  <a:srgbClr val="999999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2200" b="1">
                <a:solidFill>
                  <a:srgbClr val="999999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999999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999999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999999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999999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GB" sz="800" b="0" dirty="0" smtClean="0">
                <a:solidFill>
                  <a:schemeClr val="tx2">
                    <a:lumMod val="75000"/>
                  </a:schemeClr>
                </a:solidFill>
              </a:rPr>
              <a:t>En </a:t>
            </a:r>
            <a:r>
              <a:rPr lang="en-GB" sz="800" b="0" dirty="0" err="1" smtClean="0">
                <a:solidFill>
                  <a:schemeClr val="tx2">
                    <a:lumMod val="75000"/>
                  </a:schemeClr>
                </a:solidFill>
              </a:rPr>
              <a:t>coopération</a:t>
            </a:r>
            <a:r>
              <a:rPr lang="en-GB" sz="800" b="0" dirty="0" smtClean="0">
                <a:solidFill>
                  <a:schemeClr val="tx2">
                    <a:lumMod val="75000"/>
                  </a:schemeClr>
                </a:solidFill>
              </a:rPr>
              <a:t> avec</a:t>
            </a:r>
            <a:endParaRPr lang="en-GB" sz="800" b="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2" name="Textfeld 11"/>
          <p:cNvSpPr txBox="1"/>
          <p:nvPr/>
        </p:nvSpPr>
        <p:spPr>
          <a:xfrm>
            <a:off x="7419434" y="314102"/>
            <a:ext cx="126736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" b="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Mis en œuvre par la:</a:t>
            </a:r>
          </a:p>
        </p:txBody>
      </p:sp>
      <p:pic>
        <p:nvPicPr>
          <p:cNvPr id="14" name="Picture 2" descr="C:\Users\ascherer\AppData\Local\Temp\Rar$DIa0.413\ELdZ_Tun_Office_Farbe_arab.BMP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51929" y="7641"/>
            <a:ext cx="2117289" cy="1102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Inhaltsplatzhalter 7"/>
          <p:cNvSpPr>
            <a:spLocks noGrp="1"/>
          </p:cNvSpPr>
          <p:nvPr/>
        </p:nvSpPr>
        <p:spPr bwMode="auto">
          <a:xfrm>
            <a:off x="581339" y="2124075"/>
            <a:ext cx="4481512" cy="260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ts val="400"/>
              </a:spcBef>
              <a:spcAft>
                <a:spcPts val="800"/>
              </a:spcAft>
              <a:buClr>
                <a:srgbClr val="C80F0F"/>
              </a:buClr>
              <a:buSzTx/>
              <a:buFontTx/>
              <a:buNone/>
              <a:tabLst>
                <a:tab pos="2190750" algn="l"/>
              </a:tabLst>
              <a:defRPr sz="1800" baseline="0">
                <a:solidFill>
                  <a:srgbClr val="6E6452"/>
                </a:solidFill>
                <a:latin typeface="+mn-lt"/>
                <a:ea typeface="+mn-ea"/>
                <a:cs typeface="+mn-cs"/>
              </a:defRPr>
            </a:lvl1pPr>
            <a:lvl2pPr marL="360000" indent="-360000" algn="l" rtl="0" eaLnBrk="0" fontAlgn="base" hangingPunct="0">
              <a:spcBef>
                <a:spcPts val="400"/>
              </a:spcBef>
              <a:spcAft>
                <a:spcPts val="800"/>
              </a:spcAft>
              <a:buClr>
                <a:srgbClr val="C80F0F"/>
              </a:buClr>
              <a:buFont typeface="Arial" pitchFamily="34" charset="0"/>
              <a:buChar char="•"/>
              <a:tabLst>
                <a:tab pos="2190750" algn="l"/>
              </a:tabLst>
              <a:defRPr sz="1800">
                <a:solidFill>
                  <a:srgbClr val="6E6452"/>
                </a:solidFill>
                <a:latin typeface="+mn-lt"/>
              </a:defRPr>
            </a:lvl2pPr>
            <a:lvl3pPr marL="720000" indent="-358775" algn="l" rtl="0" eaLnBrk="0" fontAlgn="base" hangingPunct="0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charset="0"/>
              <a:buChar char="•"/>
              <a:tabLst>
                <a:tab pos="2190750" algn="l"/>
              </a:tabLst>
              <a:defRPr sz="1800">
                <a:solidFill>
                  <a:srgbClr val="6E6452"/>
                </a:solidFill>
                <a:latin typeface="+mn-lt"/>
              </a:defRPr>
            </a:lvl3pPr>
            <a:lvl4pPr marL="1080000" indent="-358775" algn="l" rtl="0" eaLnBrk="0" fontAlgn="base" hangingPunct="0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charset="0"/>
              <a:buChar char="•"/>
              <a:tabLst>
                <a:tab pos="2190750" algn="l"/>
              </a:tabLst>
              <a:defRPr sz="1800" baseline="0">
                <a:solidFill>
                  <a:srgbClr val="6E6452"/>
                </a:solidFill>
                <a:latin typeface="+mn-lt"/>
              </a:defRPr>
            </a:lvl4pPr>
            <a:lvl5pPr marL="1440000" indent="-358775" algn="l" rtl="0" eaLnBrk="0" fontAlgn="base" hangingPunct="0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charset="0"/>
              <a:buChar char="•"/>
              <a:tabLst>
                <a:tab pos="2190750" algn="l"/>
              </a:tabLst>
              <a:defRPr sz="1800" baseline="0">
                <a:solidFill>
                  <a:srgbClr val="6E6452"/>
                </a:solidFill>
                <a:latin typeface="+mn-lt"/>
              </a:defRPr>
            </a:lvl5pPr>
            <a:lvl6pPr marL="1800000" indent="-360000" algn="l" rtl="0" eaLnBrk="1" fontAlgn="base" hangingPunct="1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pitchFamily="34" charset="0"/>
              <a:buChar char="•"/>
              <a:tabLst>
                <a:tab pos="2190750" algn="l"/>
              </a:tabLst>
              <a:defRPr sz="1800" baseline="0">
                <a:solidFill>
                  <a:srgbClr val="6E6452"/>
                </a:solidFill>
                <a:latin typeface="+mn-lt"/>
              </a:defRPr>
            </a:lvl6pPr>
            <a:lvl7pPr marL="2160000" indent="-360000" algn="l" rtl="0" eaLnBrk="1" fontAlgn="base" hangingPunct="1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pitchFamily="34" charset="0"/>
              <a:buChar char="•"/>
              <a:tabLst>
                <a:tab pos="2190750" algn="l"/>
              </a:tabLst>
              <a:defRPr sz="1800" baseline="0">
                <a:solidFill>
                  <a:srgbClr val="6E6452"/>
                </a:solidFill>
                <a:latin typeface="+mn-lt"/>
              </a:defRPr>
            </a:lvl7pPr>
            <a:lvl8pPr marL="2520000" indent="-360000" algn="l" rtl="0" eaLnBrk="1" fontAlgn="base" hangingPunct="1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pitchFamily="34" charset="0"/>
              <a:buChar char="•"/>
              <a:tabLst>
                <a:tab pos="2190750" algn="l"/>
              </a:tabLst>
              <a:defRPr sz="1800" baseline="0">
                <a:solidFill>
                  <a:srgbClr val="6E6452"/>
                </a:solidFill>
                <a:latin typeface="+mn-lt"/>
              </a:defRPr>
            </a:lvl8pPr>
            <a:lvl9pPr marL="2880000" indent="-360000" algn="l" rtl="0" eaLnBrk="1" fontAlgn="base" hangingPunct="1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pitchFamily="34" charset="0"/>
              <a:buChar char="•"/>
              <a:tabLst>
                <a:tab pos="2190750" algn="l"/>
              </a:tabLst>
              <a:defRPr sz="1800" baseline="0">
                <a:solidFill>
                  <a:srgbClr val="6E6452"/>
                </a:solidFill>
                <a:latin typeface="+mn-lt"/>
              </a:defRPr>
            </a:lvl9pPr>
          </a:lstStyle>
          <a:p>
            <a:r>
              <a:rPr lang="fr-FR" sz="1050" b="0" dirty="0"/>
              <a:t>À son titre d’entreprise fédérale, la GIZ soutient le gouvernement allemand dans la </a:t>
            </a:r>
            <a:r>
              <a:rPr lang="fr-FR" sz="1050" b="0" dirty="0" smtClean="0"/>
              <a:t>réalisation de </a:t>
            </a:r>
            <a:r>
              <a:rPr lang="fr-FR" sz="1050" b="0" dirty="0"/>
              <a:t>ses objectifs de coopération internationale pour le développement durable</a:t>
            </a:r>
            <a:r>
              <a:rPr lang="fr-FR" sz="1050" b="0" dirty="0" smtClean="0"/>
              <a:t>.</a:t>
            </a:r>
          </a:p>
          <a:p>
            <a:r>
              <a:rPr lang="fr-FR" sz="1050" dirty="0" smtClean="0"/>
              <a:t>Publié par la:</a:t>
            </a:r>
            <a:r>
              <a:rPr lang="fr-FR" sz="1050" b="0" dirty="0" smtClean="0"/>
              <a:t/>
            </a:r>
            <a:br>
              <a:rPr lang="fr-FR" sz="1050" b="0" dirty="0" smtClean="0"/>
            </a:br>
            <a:r>
              <a:rPr lang="fr-FR" sz="1050" b="0" dirty="0" smtClean="0"/>
              <a:t>Deutsche </a:t>
            </a:r>
            <a:r>
              <a:rPr lang="fr-FR" sz="1050" b="0" dirty="0" err="1" smtClean="0"/>
              <a:t>Gesellschaft</a:t>
            </a:r>
            <a:r>
              <a:rPr lang="fr-FR" sz="1050" b="0" dirty="0" smtClean="0"/>
              <a:t> </a:t>
            </a:r>
            <a:r>
              <a:rPr lang="fr-FR" sz="1050" b="0" dirty="0" err="1" smtClean="0"/>
              <a:t>für</a:t>
            </a:r>
            <a:r>
              <a:rPr lang="fr-FR" sz="1050" b="0" dirty="0" smtClean="0"/>
              <a:t/>
            </a:r>
            <a:br>
              <a:rPr lang="fr-FR" sz="1050" b="0" dirty="0" smtClean="0"/>
            </a:br>
            <a:r>
              <a:rPr lang="fr-FR" sz="1050" b="0" dirty="0" smtClean="0"/>
              <a:t>Internationale </a:t>
            </a:r>
            <a:r>
              <a:rPr lang="fr-FR" sz="1050" b="0" dirty="0" err="1" smtClean="0"/>
              <a:t>Zusammenarbeit</a:t>
            </a:r>
            <a:r>
              <a:rPr lang="fr-FR" sz="1050" b="0" dirty="0" smtClean="0"/>
              <a:t> (GIZ) </a:t>
            </a:r>
            <a:r>
              <a:rPr lang="fr-FR" sz="1050" b="0" dirty="0" err="1" smtClean="0"/>
              <a:t>GmbH</a:t>
            </a:r>
            <a:endParaRPr lang="fr-FR" sz="1050" b="0" dirty="0" smtClean="0"/>
          </a:p>
          <a:p>
            <a:pPr>
              <a:spcBef>
                <a:spcPts val="0"/>
              </a:spcBef>
              <a:spcAft>
                <a:spcPts val="600"/>
              </a:spcAft>
              <a:defRPr/>
            </a:pPr>
            <a:r>
              <a:rPr lang="fr-FR" sz="1050" b="0" dirty="0" smtClean="0"/>
              <a:t>Sièges à Bonn et Eschborn, Allemagne</a:t>
            </a:r>
          </a:p>
          <a:p>
            <a:pPr>
              <a:spcBef>
                <a:spcPts val="0"/>
              </a:spcBef>
              <a:spcAft>
                <a:spcPts val="600"/>
              </a:spcAft>
              <a:defRPr/>
            </a:pPr>
            <a:r>
              <a:rPr lang="fr-FR" sz="1050" b="0" dirty="0" smtClean="0"/>
              <a:t>Développement du Marché Solaire</a:t>
            </a:r>
          </a:p>
          <a:p>
            <a:pPr eaLnBrk="0" hangingPunct="0"/>
            <a:r>
              <a:rPr lang="fr-FR" sz="1050" b="0" dirty="0" smtClean="0"/>
              <a:t>E  </a:t>
            </a:r>
            <a:r>
              <a:rPr lang="fr-FR" sz="1050" b="0" dirty="0" smtClean="0">
                <a:hlinkClick r:id="rId3"/>
              </a:rPr>
              <a:t>giz-tunesien@giz.de</a:t>
            </a:r>
            <a:r>
              <a:rPr lang="fr-FR" sz="1050" b="0" dirty="0"/>
              <a:t/>
            </a:r>
            <a:br>
              <a:rPr lang="fr-FR" sz="1050" b="0" dirty="0"/>
            </a:br>
            <a:r>
              <a:rPr lang="fr-FR" sz="1050" b="0" dirty="0" smtClean="0"/>
              <a:t>I   </a:t>
            </a:r>
            <a:r>
              <a:rPr lang="fr-FR" sz="1050" b="0" dirty="0" smtClean="0">
                <a:hlinkClick r:id="rId4"/>
              </a:rPr>
              <a:t>www.giz.de</a:t>
            </a:r>
            <a:r>
              <a:rPr lang="de-CH" sz="1050" b="0" dirty="0"/>
              <a:t> </a:t>
            </a:r>
            <a:r>
              <a:rPr lang="de-CH" sz="1050" b="0" dirty="0" smtClean="0">
                <a:hlinkClick r:id="rId5"/>
              </a:rPr>
              <a:t>www.facebook.com/GIZTunisie</a:t>
            </a:r>
            <a:endParaRPr lang="fr-FR" sz="1050" dirty="0"/>
          </a:p>
          <a:p>
            <a:pPr>
              <a:spcBef>
                <a:spcPts val="0"/>
              </a:spcBef>
              <a:spcAft>
                <a:spcPts val="300"/>
              </a:spcAft>
              <a:defRPr/>
            </a:pPr>
            <a:endParaRPr lang="de-DE" sz="1200" dirty="0" smtClean="0"/>
          </a:p>
          <a:p>
            <a:pPr>
              <a:spcBef>
                <a:spcPts val="0"/>
              </a:spcBef>
              <a:spcAft>
                <a:spcPts val="300"/>
              </a:spcAft>
              <a:defRPr/>
            </a:pPr>
            <a:endParaRPr lang="de-DE" sz="1200" dirty="0" smtClean="0"/>
          </a:p>
          <a:p>
            <a:pPr>
              <a:spcBef>
                <a:spcPts val="0"/>
              </a:spcBef>
              <a:spcAft>
                <a:spcPts val="300"/>
              </a:spcAft>
              <a:defRPr/>
            </a:pPr>
            <a:endParaRPr lang="de-DE" sz="1200" dirty="0" smtClean="0"/>
          </a:p>
          <a:p>
            <a:pPr>
              <a:defRPr/>
            </a:pPr>
            <a:endParaRPr lang="de-DE" sz="1200" dirty="0"/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467349" y="4210274"/>
            <a:ext cx="2291039" cy="10473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196132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9317A057-C766-48FB-B1EC-CC1898F04EF1}" type="datetime1">
              <a:rPr lang="de-DE" noProof="0" smtClean="0"/>
              <a:t>26.01.2016</a:t>
            </a:fld>
            <a:endParaRPr lang="de-DE" noProof="0"/>
          </a:p>
        </p:txBody>
      </p:sp>
      <p:sp>
        <p:nvSpPr>
          <p:cNvPr id="8" name="Textfeld 7"/>
          <p:cNvSpPr txBox="1"/>
          <p:nvPr/>
        </p:nvSpPr>
        <p:spPr>
          <a:xfrm>
            <a:off x="7419434" y="314102"/>
            <a:ext cx="123879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" b="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Mis en œuvre par la: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84000" y="3196993"/>
            <a:ext cx="7776000" cy="617928"/>
          </a:xfrm>
        </p:spPr>
        <p:txBody>
          <a:bodyPr/>
          <a:lstStyle/>
          <a:p>
            <a:pPr algn="ctr"/>
            <a:r>
              <a:rPr lang="fr-FR" sz="4400" b="1" dirty="0" smtClean="0">
                <a:solidFill>
                  <a:srgbClr val="C00000"/>
                </a:solidFill>
              </a:rPr>
              <a:t>ANNEXES</a:t>
            </a:r>
            <a:endParaRPr lang="fr-FR" sz="4400" b="1" dirty="0">
              <a:solidFill>
                <a:srgbClr val="C00000"/>
              </a:solidFill>
            </a:endParaRPr>
          </a:p>
        </p:txBody>
      </p:sp>
      <p:pic>
        <p:nvPicPr>
          <p:cNvPr id="10" name="Picture 2" descr="C:\Users\ascherer\AppData\Local\Temp\Rar$DIa0.413\ELdZ_Tun_Office_Farbe_arab.BMP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51929" y="7641"/>
            <a:ext cx="2117289" cy="1102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8360171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9317A057-C766-48FB-B1EC-CC1898F04EF1}" type="datetime1">
              <a:rPr lang="de-DE" noProof="0" smtClean="0"/>
              <a:t>26.01.2016</a:t>
            </a:fld>
            <a:endParaRPr lang="de-DE" noProof="0"/>
          </a:p>
        </p:txBody>
      </p:sp>
      <p:sp>
        <p:nvSpPr>
          <p:cNvPr id="8" name="Textfeld 7"/>
          <p:cNvSpPr txBox="1"/>
          <p:nvPr/>
        </p:nvSpPr>
        <p:spPr>
          <a:xfrm>
            <a:off x="7419434" y="314102"/>
            <a:ext cx="123879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" b="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Mis en œuvre par la: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9155" y="1201030"/>
            <a:ext cx="7776000" cy="617928"/>
          </a:xfrm>
        </p:spPr>
        <p:txBody>
          <a:bodyPr/>
          <a:lstStyle/>
          <a:p>
            <a:r>
              <a:rPr lang="fr-FR" b="1" dirty="0" smtClean="0"/>
              <a:t>Les Subventions</a:t>
            </a:r>
            <a:endParaRPr lang="de-DE" b="1" dirty="0"/>
          </a:p>
        </p:txBody>
      </p:sp>
      <p:pic>
        <p:nvPicPr>
          <p:cNvPr id="10" name="Picture 2" descr="C:\Users\ascherer\AppData\Local\Temp\Rar$DIa0.413\ELdZ_Tun_Office_Farbe_arab.BMP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51929" y="7641"/>
            <a:ext cx="2117289" cy="1102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Inhaltsplatzhalter 10"/>
          <p:cNvSpPr>
            <a:spLocks noGrp="1"/>
          </p:cNvSpPr>
          <p:nvPr>
            <p:ph idx="1"/>
          </p:nvPr>
        </p:nvSpPr>
        <p:spPr>
          <a:xfrm>
            <a:off x="684000" y="1990800"/>
            <a:ext cx="7776000" cy="4498900"/>
          </a:xfrm>
        </p:spPr>
        <p:txBody>
          <a:bodyPr/>
          <a:lstStyle/>
          <a:p>
            <a:endParaRPr lang="fr-FR" b="1" dirty="0" smtClean="0">
              <a:solidFill>
                <a:srgbClr val="C00000"/>
              </a:solidFill>
            </a:endParaRPr>
          </a:p>
          <a:p>
            <a:pPr lvl="1">
              <a:buFont typeface="Wingdings" pitchFamily="2" charset="2"/>
              <a:buChar char="§"/>
            </a:pPr>
            <a:endParaRPr lang="fr-FR" dirty="0" smtClean="0"/>
          </a:p>
        </p:txBody>
      </p:sp>
      <p:graphicFrame>
        <p:nvGraphicFramePr>
          <p:cNvPr id="3" name="Tableau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52843093"/>
              </p:ext>
            </p:extLst>
          </p:nvPr>
        </p:nvGraphicFramePr>
        <p:xfrm>
          <a:off x="479280" y="1870378"/>
          <a:ext cx="8346064" cy="423030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303372"/>
                <a:gridCol w="1021558"/>
                <a:gridCol w="4021134"/>
              </a:tblGrid>
              <a:tr h="33094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800" dirty="0">
                          <a:effectLst/>
                        </a:rPr>
                        <a:t>Activité</a:t>
                      </a:r>
                      <a:endParaRPr lang="fr-FR" sz="16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884" marR="3588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800">
                          <a:effectLst/>
                        </a:rPr>
                        <a:t>Taux</a:t>
                      </a:r>
                      <a:endParaRPr lang="fr-FR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884" marR="3588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800" dirty="0">
                          <a:effectLst/>
                        </a:rPr>
                        <a:t>Plafond</a:t>
                      </a:r>
                      <a:endParaRPr lang="fr-FR" sz="16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884" marR="35884" marT="0" marB="0"/>
                </a:tc>
              </a:tr>
              <a:tr h="206717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fr-FR" sz="1800" dirty="0" smtClean="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fr-FR" sz="1800" dirty="0" smtClean="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800" dirty="0" smtClean="0">
                          <a:effectLst/>
                        </a:rPr>
                        <a:t>PROSOL </a:t>
                      </a:r>
                      <a:r>
                        <a:rPr lang="fr-FR" sz="1800" dirty="0" err="1">
                          <a:effectLst/>
                        </a:rPr>
                        <a:t>Elec</a:t>
                      </a:r>
                      <a:r>
                        <a:rPr lang="fr-FR" sz="1800" dirty="0">
                          <a:effectLst/>
                        </a:rPr>
                        <a:t> </a:t>
                      </a:r>
                      <a:endParaRPr lang="fr-FR" sz="1600" dirty="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800" dirty="0">
                          <a:effectLst/>
                        </a:rPr>
                        <a:t>(Bâtiments solaires)</a:t>
                      </a:r>
                      <a:endParaRPr lang="fr-FR" sz="16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5884" marR="3588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800" dirty="0" smtClean="0">
                          <a:effectLst/>
                        </a:rPr>
                        <a:t>30</a:t>
                      </a:r>
                      <a:r>
                        <a:rPr lang="fr-FR" sz="1800" dirty="0">
                          <a:effectLst/>
                        </a:rPr>
                        <a:t>%</a:t>
                      </a:r>
                      <a:endParaRPr lang="fr-FR" sz="16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884" marR="3588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800" dirty="0" smtClean="0">
                          <a:effectLst/>
                        </a:rPr>
                        <a:t>3 000 DT par </a:t>
                      </a:r>
                      <a:r>
                        <a:rPr lang="fr-FR" sz="1800" dirty="0" err="1" smtClean="0">
                          <a:effectLst/>
                        </a:rPr>
                        <a:t>kWc</a:t>
                      </a:r>
                      <a:r>
                        <a:rPr lang="fr-FR" sz="1800" dirty="0" smtClean="0">
                          <a:effectLst/>
                        </a:rPr>
                        <a:t> et 15 000 DT pour un bâtiment solaire.</a:t>
                      </a:r>
                      <a:endParaRPr lang="fr-FR" sz="1600" dirty="0" smtClean="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800" dirty="0" smtClean="0">
                          <a:effectLst/>
                        </a:rPr>
                        <a:t>Révision à 1 800 DT pour 1 </a:t>
                      </a:r>
                      <a:r>
                        <a:rPr lang="fr-FR" sz="1800" dirty="0" err="1" smtClean="0">
                          <a:effectLst/>
                        </a:rPr>
                        <a:t>kWc</a:t>
                      </a:r>
                      <a:r>
                        <a:rPr lang="fr-FR" sz="1800" dirty="0" smtClean="0">
                          <a:effectLst/>
                        </a:rPr>
                        <a:t> et      1 450 DT pour 2 </a:t>
                      </a:r>
                      <a:r>
                        <a:rPr lang="fr-FR" sz="1800" dirty="0" err="1" smtClean="0">
                          <a:effectLst/>
                        </a:rPr>
                        <a:t>kWc</a:t>
                      </a:r>
                      <a:r>
                        <a:rPr lang="fr-FR" sz="1800" dirty="0" smtClean="0">
                          <a:effectLst/>
                        </a:rPr>
                        <a:t> et plus depuis Janvier 2013.</a:t>
                      </a:r>
                      <a:endParaRPr lang="fr-FR" sz="2400" dirty="0"/>
                    </a:p>
                  </a:txBody>
                  <a:tcPr marL="35884" marR="35884" marT="0" marB="0" anchor="ctr"/>
                </a:tc>
              </a:tr>
              <a:tr h="77223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800" dirty="0">
                          <a:effectLst/>
                        </a:rPr>
                        <a:t>Électrification rurale &amp; pompage solaire de l’eau</a:t>
                      </a:r>
                      <a:r>
                        <a:rPr lang="fr-FR" sz="2400" dirty="0">
                          <a:effectLst/>
                        </a:rPr>
                        <a:t> </a:t>
                      </a:r>
                      <a:endParaRPr lang="fr-FR" sz="16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5884" marR="3588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 </a:t>
                      </a:r>
                      <a:endParaRPr lang="fr-FR" sz="500" dirty="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800" dirty="0">
                          <a:effectLst/>
                        </a:rPr>
                        <a:t>  </a:t>
                      </a:r>
                      <a:r>
                        <a:rPr lang="fr-FR" sz="1800" dirty="0" smtClean="0">
                          <a:effectLst/>
                        </a:rPr>
                        <a:t>  </a:t>
                      </a:r>
                      <a:r>
                        <a:rPr lang="fr-FR" sz="1800" dirty="0">
                          <a:effectLst/>
                        </a:rPr>
                        <a:t>40%</a:t>
                      </a:r>
                      <a:endParaRPr lang="fr-FR" sz="16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884" marR="3588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000" dirty="0">
                          <a:effectLst/>
                        </a:rPr>
                        <a:t> 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800" dirty="0">
                          <a:effectLst/>
                        </a:rPr>
                        <a:t>20 000 DT</a:t>
                      </a:r>
                      <a:endParaRPr lang="fr-FR" sz="16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884" marR="35884" marT="0" marB="0" anchor="ctr"/>
                </a:tc>
              </a:tr>
              <a:tr h="44128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800" dirty="0">
                          <a:effectLst/>
                        </a:rPr>
                        <a:t>Investissements matériels</a:t>
                      </a:r>
                      <a:r>
                        <a:rPr lang="fr-FR" sz="2400" dirty="0">
                          <a:effectLst/>
                        </a:rPr>
                        <a:t> </a:t>
                      </a:r>
                      <a:endParaRPr lang="fr-FR" sz="16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5884" marR="3588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800" dirty="0">
                          <a:effectLst/>
                        </a:rPr>
                        <a:t>20%</a:t>
                      </a:r>
                      <a:endParaRPr lang="fr-FR" sz="16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884" marR="3588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800" dirty="0">
                          <a:effectLst/>
                        </a:rPr>
                        <a:t>100 000 DT</a:t>
                      </a:r>
                      <a:endParaRPr lang="fr-FR" sz="16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884" marR="35884" marT="0" marB="0" anchor="ctr"/>
                </a:tc>
              </a:tr>
              <a:tr h="61864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800" dirty="0">
                          <a:effectLst/>
                        </a:rPr>
                        <a:t>Investissements immatériels</a:t>
                      </a:r>
                      <a:endParaRPr lang="fr-FR" sz="16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5884" marR="3588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800" dirty="0">
                          <a:effectLst/>
                        </a:rPr>
                        <a:t>70%</a:t>
                      </a:r>
                      <a:endParaRPr lang="fr-FR" sz="16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884" marR="3588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1348740" algn="ctr"/>
                        </a:tabLst>
                      </a:pPr>
                      <a:r>
                        <a:rPr lang="fr-FR" sz="1800" dirty="0">
                          <a:effectLst/>
                        </a:rPr>
                        <a:t>70 000 DT</a:t>
                      </a:r>
                      <a:endParaRPr lang="fr-FR" sz="16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884" marR="35884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3947840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b="1" dirty="0" smtClean="0"/>
              <a:t>La GIZ en </a:t>
            </a:r>
            <a:r>
              <a:rPr lang="de-DE" b="1" dirty="0" err="1" smtClean="0"/>
              <a:t>Tunisie</a:t>
            </a:r>
            <a:endParaRPr lang="de-DE" b="1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9317A057-C766-48FB-B1EC-CC1898F04EF1}" type="datetime1">
              <a:rPr lang="de-DE" noProof="0" smtClean="0"/>
              <a:t>26.01.2016</a:t>
            </a:fld>
            <a:endParaRPr lang="de-DE" noProof="0"/>
          </a:p>
        </p:txBody>
      </p:sp>
      <p:sp>
        <p:nvSpPr>
          <p:cNvPr id="4" name="Inhaltsplatzhalt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fr-FR" dirty="0"/>
              <a:t>La GIZ appuie la Tunisie dans 4</a:t>
            </a:r>
            <a:r>
              <a:rPr lang="fr-FR" dirty="0" smtClean="0"/>
              <a:t> </a:t>
            </a:r>
            <a:r>
              <a:rPr lang="fr-FR" dirty="0"/>
              <a:t>secteurs, en mettant particulièrement l’accent sur le développement des régions rurales </a:t>
            </a:r>
            <a:r>
              <a:rPr lang="fr-FR" dirty="0" smtClean="0"/>
              <a:t>:</a:t>
            </a:r>
          </a:p>
          <a:p>
            <a:pPr algn="just"/>
            <a:endParaRPr lang="fr-FR" dirty="0" smtClean="0"/>
          </a:p>
          <a:p>
            <a:pPr marL="360000" indent="-360000" algn="just">
              <a:buFont typeface="Wingdings" panose="05000000000000000000" pitchFamily="2" charset="2"/>
              <a:buChar char="§"/>
            </a:pPr>
            <a:r>
              <a:rPr lang="fr-FR" b="1" dirty="0"/>
              <a:t>Développement </a:t>
            </a:r>
            <a:r>
              <a:rPr lang="fr-FR" b="1" dirty="0" smtClean="0"/>
              <a:t>économique durable </a:t>
            </a:r>
            <a:r>
              <a:rPr lang="fr-FR" b="1" dirty="0"/>
              <a:t>et promotion de </a:t>
            </a:r>
            <a:r>
              <a:rPr lang="fr-FR" b="1" dirty="0" smtClean="0"/>
              <a:t>l’emploi</a:t>
            </a:r>
          </a:p>
          <a:p>
            <a:pPr marL="360000" indent="-360000" algn="just">
              <a:buFont typeface="Wingdings" panose="05000000000000000000" pitchFamily="2" charset="2"/>
              <a:buChar char="§"/>
            </a:pPr>
            <a:r>
              <a:rPr lang="fr-FR" b="1" dirty="0" smtClean="0"/>
              <a:t>Energies Renouvelables et Efficacité Energétique</a:t>
            </a:r>
            <a:endParaRPr lang="de-DE" dirty="0"/>
          </a:p>
          <a:p>
            <a:pPr marL="360000" indent="-360000" algn="just">
              <a:buFont typeface="Wingdings" panose="05000000000000000000" pitchFamily="2" charset="2"/>
              <a:buChar char="§"/>
            </a:pPr>
            <a:r>
              <a:rPr lang="fr-FR" b="1" dirty="0" smtClean="0"/>
              <a:t>Gestion durable des </a:t>
            </a:r>
            <a:r>
              <a:rPr lang="fr-FR" b="1" dirty="0"/>
              <a:t>ressources </a:t>
            </a:r>
            <a:r>
              <a:rPr lang="fr-FR" b="1" dirty="0" smtClean="0"/>
              <a:t>naturelles</a:t>
            </a:r>
          </a:p>
          <a:p>
            <a:pPr marL="360000" indent="-360000" algn="just">
              <a:buFont typeface="Wingdings" panose="05000000000000000000" pitchFamily="2" charset="2"/>
              <a:buChar char="§"/>
            </a:pPr>
            <a:r>
              <a:rPr lang="fr-FR" b="1" dirty="0"/>
              <a:t>Développement régional, </a:t>
            </a:r>
            <a:r>
              <a:rPr lang="fr-FR" b="1" dirty="0" smtClean="0"/>
              <a:t>bonne gouvernance </a:t>
            </a:r>
            <a:r>
              <a:rPr lang="fr-FR" b="1" dirty="0"/>
              <a:t>et démocratie</a:t>
            </a:r>
            <a:endParaRPr lang="fr-FR" b="1" dirty="0" smtClean="0"/>
          </a:p>
        </p:txBody>
      </p:sp>
      <p:pic>
        <p:nvPicPr>
          <p:cNvPr id="5" name="Picture 2" descr="C:\Users\ascherer\AppData\Local\Temp\Rar$DIa0.413\ELdZ_Tun_Office_Farbe_arab.BMP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51929" y="7641"/>
            <a:ext cx="2117289" cy="1102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8299512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9317A057-C766-48FB-B1EC-CC1898F04EF1}" type="datetime1">
              <a:rPr lang="de-DE" noProof="0" smtClean="0"/>
              <a:t>26.01.2016</a:t>
            </a:fld>
            <a:endParaRPr lang="de-DE" noProof="0"/>
          </a:p>
        </p:txBody>
      </p:sp>
      <p:sp>
        <p:nvSpPr>
          <p:cNvPr id="8" name="Textfeld 7"/>
          <p:cNvSpPr txBox="1"/>
          <p:nvPr/>
        </p:nvSpPr>
        <p:spPr>
          <a:xfrm>
            <a:off x="7419434" y="314102"/>
            <a:ext cx="123879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" b="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Mis en œuvre par la: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84000" y="1425144"/>
            <a:ext cx="7776000" cy="617928"/>
          </a:xfrm>
        </p:spPr>
        <p:txBody>
          <a:bodyPr/>
          <a:lstStyle/>
          <a:p>
            <a:r>
              <a:rPr lang="fr-FR" b="1" dirty="0" smtClean="0"/>
              <a:t>Le Projet DMS</a:t>
            </a:r>
            <a:endParaRPr lang="de-DE" b="1" dirty="0"/>
          </a:p>
        </p:txBody>
      </p:sp>
      <p:pic>
        <p:nvPicPr>
          <p:cNvPr id="10" name="Picture 2" descr="C:\Users\ascherer\AppData\Local\Temp\Rar$DIa0.413\ELdZ_Tun_Office_Farbe_arab.BMP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51929" y="7641"/>
            <a:ext cx="2117289" cy="1102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Inhaltsplatzhalter 10"/>
          <p:cNvSpPr>
            <a:spLocks noGrp="1"/>
          </p:cNvSpPr>
          <p:nvPr>
            <p:ph idx="1"/>
          </p:nvPr>
        </p:nvSpPr>
        <p:spPr>
          <a:xfrm>
            <a:off x="684000" y="1990800"/>
            <a:ext cx="7776000" cy="4498900"/>
          </a:xfrm>
        </p:spPr>
        <p:txBody>
          <a:bodyPr/>
          <a:lstStyle/>
          <a:p>
            <a:pPr algn="just"/>
            <a:r>
              <a:rPr lang="fr-FR" dirty="0" smtClean="0"/>
              <a:t>Le </a:t>
            </a:r>
            <a:r>
              <a:rPr lang="fr-FR" dirty="0"/>
              <a:t>projet „Développement du Marché Solaire en Tunisie“ (DMS</a:t>
            </a:r>
            <a:r>
              <a:rPr lang="fr-FR" dirty="0" smtClean="0"/>
              <a:t>) lancé </a:t>
            </a:r>
            <a:r>
              <a:rPr lang="fr-FR" dirty="0"/>
              <a:t>par </a:t>
            </a:r>
            <a:r>
              <a:rPr lang="fr-FR" dirty="0" smtClean="0"/>
              <a:t>la GIZ</a:t>
            </a:r>
            <a:r>
              <a:rPr lang="fr-FR" dirty="0"/>
              <a:t>,</a:t>
            </a:r>
            <a:r>
              <a:rPr lang="fr-FR" dirty="0" smtClean="0"/>
              <a:t> </a:t>
            </a:r>
            <a:r>
              <a:rPr lang="fr-FR" dirty="0"/>
              <a:t>en collaboration avec </a:t>
            </a:r>
            <a:r>
              <a:rPr lang="fr-FR" dirty="0" smtClean="0"/>
              <a:t>l’ANME, </a:t>
            </a:r>
            <a:r>
              <a:rPr lang="fr-FR" dirty="0"/>
              <a:t>envisage </a:t>
            </a:r>
            <a:r>
              <a:rPr lang="fr-FR" dirty="0" smtClean="0"/>
              <a:t>l’amélioration des </a:t>
            </a:r>
            <a:r>
              <a:rPr lang="fr-FR" dirty="0"/>
              <a:t>conditions cadre et </a:t>
            </a:r>
            <a:r>
              <a:rPr lang="fr-FR" dirty="0" smtClean="0"/>
              <a:t>le renforcement de structures </a:t>
            </a:r>
            <a:r>
              <a:rPr lang="fr-FR" dirty="0"/>
              <a:t>durables du marché photovoltaïque et des </a:t>
            </a:r>
            <a:r>
              <a:rPr lang="fr-FR" dirty="0" smtClean="0"/>
              <a:t>Chauffe Eau Solaires </a:t>
            </a:r>
            <a:r>
              <a:rPr lang="fr-FR" dirty="0"/>
              <a:t>en Tunisie. </a:t>
            </a:r>
            <a:endParaRPr lang="fr-FR" dirty="0" smtClean="0"/>
          </a:p>
          <a:p>
            <a:pPr algn="just"/>
            <a:r>
              <a:rPr lang="fr-FR" dirty="0" smtClean="0"/>
              <a:t>Le </a:t>
            </a:r>
            <a:r>
              <a:rPr lang="fr-FR" dirty="0"/>
              <a:t>projet est financé par le Ministère Fédéral Allemand de la Coopération Économique et du Développement (BMZ) et comporte trois axes d’intervention : </a:t>
            </a:r>
            <a:endParaRPr lang="fr-FR" b="1" dirty="0" smtClean="0">
              <a:solidFill>
                <a:srgbClr val="C00000"/>
              </a:solidFill>
            </a:endParaRPr>
          </a:p>
          <a:p>
            <a:pPr lvl="1">
              <a:buFont typeface="Wingdings" pitchFamily="2" charset="2"/>
              <a:buChar char="§"/>
            </a:pPr>
            <a:r>
              <a:rPr lang="fr-FR" dirty="0"/>
              <a:t>Amélioration des conditions cadres pour le développement du </a:t>
            </a:r>
            <a:r>
              <a:rPr lang="fr-FR" dirty="0" smtClean="0"/>
              <a:t>marché solaire</a:t>
            </a:r>
          </a:p>
          <a:p>
            <a:pPr lvl="1">
              <a:buFont typeface="Wingdings" pitchFamily="2" charset="2"/>
              <a:buChar char="§"/>
            </a:pPr>
            <a:r>
              <a:rPr lang="fr-FR" dirty="0" smtClean="0"/>
              <a:t>Sensibilisation des investisseurs et identification des segments </a:t>
            </a:r>
            <a:r>
              <a:rPr lang="fr-FR" dirty="0"/>
              <a:t>prometteurs </a:t>
            </a:r>
            <a:r>
              <a:rPr lang="fr-FR" dirty="0" smtClean="0"/>
              <a:t>du marché</a:t>
            </a:r>
          </a:p>
          <a:p>
            <a:pPr lvl="1">
              <a:buFont typeface="Wingdings" pitchFamily="2" charset="2"/>
              <a:buChar char="§"/>
            </a:pPr>
            <a:r>
              <a:rPr lang="fr-FR" dirty="0" smtClean="0"/>
              <a:t>Développement du marché dans la région pilote de Sfax</a:t>
            </a:r>
          </a:p>
          <a:p>
            <a:pPr lvl="1">
              <a:buFont typeface="Wingdings" pitchFamily="2" charset="2"/>
              <a:buChar char="§"/>
            </a:pPr>
            <a:endParaRPr lang="fr-FR" dirty="0" smtClean="0"/>
          </a:p>
        </p:txBody>
      </p:sp>
      <p:pic>
        <p:nvPicPr>
          <p:cNvPr id="7" name="Grafik 7" descr="logo ANME 2014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6447" y="0"/>
            <a:ext cx="1838586" cy="97113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23257395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F606BB90-03B7-4810-8205-E74A2F18D157}" type="datetime1">
              <a:rPr lang="es-ES_tradnl" noProof="0" smtClean="0"/>
              <a:pPr/>
              <a:t>26/01/2016</a:t>
            </a:fld>
            <a:endParaRPr lang="fr-FR" noProof="0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18230" y="1262867"/>
            <a:ext cx="7705725" cy="648072"/>
          </a:xfrm>
        </p:spPr>
        <p:txBody>
          <a:bodyPr/>
          <a:lstStyle/>
          <a:p>
            <a:r>
              <a:rPr lang="fr-FR" b="1" dirty="0" smtClean="0"/>
              <a:t>Le contexte du PV en Tunisie</a:t>
            </a:r>
            <a:endParaRPr lang="fr-FR" b="1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351929" y="1876133"/>
            <a:ext cx="4358886" cy="4967957"/>
          </a:xfrm>
        </p:spPr>
        <p:txBody>
          <a:bodyPr/>
          <a:lstStyle/>
          <a:p>
            <a:endParaRPr lang="fr-FR" sz="500" dirty="0" smtClean="0"/>
          </a:p>
          <a:p>
            <a:endParaRPr lang="fr-FR" sz="500" dirty="0"/>
          </a:p>
          <a:p>
            <a:endParaRPr lang="fr-FR" sz="500" dirty="0" smtClean="0"/>
          </a:p>
          <a:p>
            <a:endParaRPr lang="fr-FR" sz="500" dirty="0"/>
          </a:p>
          <a:p>
            <a:r>
              <a:rPr lang="en-US" dirty="0" smtClean="0"/>
              <a:t>Les </a:t>
            </a:r>
            <a:r>
              <a:rPr lang="fr-FR" dirty="0" smtClean="0"/>
              <a:t>facteurs</a:t>
            </a:r>
            <a:r>
              <a:rPr lang="en-US" dirty="0" smtClean="0"/>
              <a:t> </a:t>
            </a:r>
            <a:r>
              <a:rPr lang="fr-FR" dirty="0" smtClean="0"/>
              <a:t>contribuant</a:t>
            </a:r>
            <a:r>
              <a:rPr lang="en-US" dirty="0" smtClean="0"/>
              <a:t> au </a:t>
            </a:r>
            <a:r>
              <a:rPr lang="fr-FR" dirty="0" smtClean="0"/>
              <a:t>développement</a:t>
            </a:r>
            <a:r>
              <a:rPr lang="en-US" dirty="0" smtClean="0"/>
              <a:t> :</a:t>
            </a:r>
            <a:endParaRPr lang="en-US" dirty="0"/>
          </a:p>
          <a:p>
            <a:pPr lvl="1"/>
            <a:r>
              <a:rPr lang="fr-FR" dirty="0" smtClean="0"/>
              <a:t>Réduction</a:t>
            </a:r>
            <a:r>
              <a:rPr lang="en-US" dirty="0" smtClean="0"/>
              <a:t> de la subvention sur les </a:t>
            </a:r>
            <a:r>
              <a:rPr lang="fr-FR" dirty="0" smtClean="0"/>
              <a:t>énergies</a:t>
            </a:r>
            <a:r>
              <a:rPr lang="en-US" dirty="0" smtClean="0"/>
              <a:t> </a:t>
            </a:r>
            <a:r>
              <a:rPr lang="fr-FR" dirty="0" smtClean="0"/>
              <a:t>fossiles</a:t>
            </a:r>
            <a:r>
              <a:rPr lang="en-US" dirty="0" smtClean="0"/>
              <a:t> </a:t>
            </a:r>
            <a:r>
              <a:rPr lang="en-US" dirty="0" smtClean="0">
                <a:sym typeface="Wingdings" panose="05000000000000000000" pitchFamily="2" charset="2"/>
              </a:rPr>
              <a:t> Augmentation du prix de </a:t>
            </a:r>
            <a:r>
              <a:rPr lang="fr-FR" dirty="0" smtClean="0">
                <a:sym typeface="Wingdings" panose="05000000000000000000" pitchFamily="2" charset="2"/>
              </a:rPr>
              <a:t>l’électricité</a:t>
            </a:r>
            <a:r>
              <a:rPr lang="en-US" dirty="0" smtClean="0">
                <a:sym typeface="Wingdings" panose="05000000000000000000" pitchFamily="2" charset="2"/>
              </a:rPr>
              <a:t> et du </a:t>
            </a:r>
            <a:r>
              <a:rPr lang="fr-FR" dirty="0" smtClean="0">
                <a:sym typeface="Wingdings" panose="05000000000000000000" pitchFamily="2" charset="2"/>
              </a:rPr>
              <a:t>gaz</a:t>
            </a:r>
          </a:p>
          <a:p>
            <a:pPr lvl="1"/>
            <a:r>
              <a:rPr lang="en-US" dirty="0" smtClean="0"/>
              <a:t>Diminution du </a:t>
            </a:r>
            <a:r>
              <a:rPr lang="en-US" dirty="0" err="1" smtClean="0"/>
              <a:t>coûts</a:t>
            </a:r>
            <a:r>
              <a:rPr lang="en-US" dirty="0" smtClean="0"/>
              <a:t> des installations PV</a:t>
            </a:r>
          </a:p>
          <a:p>
            <a:pPr marL="360000" lvl="1" indent="0">
              <a:buNone/>
            </a:pPr>
            <a:endParaRPr lang="fr-FR" sz="1600" dirty="0"/>
          </a:p>
        </p:txBody>
      </p:sp>
      <p:graphicFrame>
        <p:nvGraphicFramePr>
          <p:cNvPr id="8" name="Diagram 5"/>
          <p:cNvGraphicFramePr/>
          <p:nvPr>
            <p:extLst>
              <p:ext uri="{D42A27DB-BD31-4B8C-83A1-F6EECF244321}">
                <p14:modId xmlns:p14="http://schemas.microsoft.com/office/powerpoint/2010/main" val="596748345"/>
              </p:ext>
            </p:extLst>
          </p:nvPr>
        </p:nvGraphicFramePr>
        <p:xfrm>
          <a:off x="5039171" y="2709546"/>
          <a:ext cx="3637286" cy="3832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10" name="Picture 2" descr="C:\Users\ascherer\AppData\Local\Temp\Rar$DIa0.413\ELdZ_Tun_Office_Farbe_arab.BMP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51929" y="7641"/>
            <a:ext cx="2117289" cy="1102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ZoneTexte 2"/>
          <p:cNvSpPr txBox="1"/>
          <p:nvPr/>
        </p:nvSpPr>
        <p:spPr>
          <a:xfrm>
            <a:off x="298155" y="1907988"/>
            <a:ext cx="825865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b="0" dirty="0">
                <a:solidFill>
                  <a:srgbClr val="6E6452"/>
                </a:solidFill>
                <a:latin typeface="+mn-lt"/>
              </a:rPr>
              <a:t>Le </a:t>
            </a:r>
            <a:r>
              <a:rPr lang="fr-FR" sz="1800" b="0" dirty="0">
                <a:solidFill>
                  <a:srgbClr val="6E6452"/>
                </a:solidFill>
                <a:latin typeface="+mn-lt"/>
              </a:rPr>
              <a:t>marché</a:t>
            </a:r>
            <a:r>
              <a:rPr lang="en-US" sz="1800" b="0" dirty="0">
                <a:solidFill>
                  <a:srgbClr val="6E6452"/>
                </a:solidFill>
                <a:latin typeface="+mn-lt"/>
              </a:rPr>
              <a:t> PV </a:t>
            </a:r>
            <a:r>
              <a:rPr lang="fr-FR" sz="1800" b="0" dirty="0">
                <a:solidFill>
                  <a:srgbClr val="6E6452"/>
                </a:solidFill>
                <a:latin typeface="+mn-lt"/>
              </a:rPr>
              <a:t>tunisien</a:t>
            </a:r>
            <a:r>
              <a:rPr lang="en-US" sz="1800" b="0" dirty="0">
                <a:solidFill>
                  <a:srgbClr val="6E6452"/>
                </a:solidFill>
                <a:latin typeface="+mn-lt"/>
              </a:rPr>
              <a:t> </a:t>
            </a:r>
            <a:r>
              <a:rPr lang="en-US" sz="1800" b="0" dirty="0" err="1">
                <a:solidFill>
                  <a:srgbClr val="6E6452"/>
                </a:solidFill>
                <a:latin typeface="+mn-lt"/>
              </a:rPr>
              <a:t>est</a:t>
            </a:r>
            <a:r>
              <a:rPr lang="en-US" sz="1800" b="0" dirty="0">
                <a:solidFill>
                  <a:srgbClr val="6E6452"/>
                </a:solidFill>
                <a:latin typeface="+mn-lt"/>
              </a:rPr>
              <a:t> </a:t>
            </a:r>
            <a:r>
              <a:rPr lang="en-US" sz="1800" b="0" dirty="0" err="1">
                <a:solidFill>
                  <a:srgbClr val="6E6452"/>
                </a:solidFill>
                <a:latin typeface="+mn-lt"/>
              </a:rPr>
              <a:t>arrivé</a:t>
            </a:r>
            <a:r>
              <a:rPr lang="en-US" sz="1800" b="0" dirty="0">
                <a:solidFill>
                  <a:srgbClr val="6E6452"/>
                </a:solidFill>
                <a:latin typeface="+mn-lt"/>
              </a:rPr>
              <a:t> à un </a:t>
            </a:r>
            <a:r>
              <a:rPr lang="en-US" sz="1800" b="0" dirty="0" err="1">
                <a:solidFill>
                  <a:srgbClr val="6E6452"/>
                </a:solidFill>
                <a:latin typeface="+mn-lt"/>
              </a:rPr>
              <a:t>stade</a:t>
            </a:r>
            <a:r>
              <a:rPr lang="en-US" sz="1800" b="0" dirty="0">
                <a:solidFill>
                  <a:srgbClr val="6E6452"/>
                </a:solidFill>
                <a:latin typeface="+mn-lt"/>
              </a:rPr>
              <a:t> </a:t>
            </a:r>
            <a:r>
              <a:rPr lang="en-US" sz="1800" b="0" dirty="0" err="1">
                <a:solidFill>
                  <a:srgbClr val="6E6452"/>
                </a:solidFill>
                <a:latin typeface="+mn-lt"/>
              </a:rPr>
              <a:t>où</a:t>
            </a:r>
            <a:r>
              <a:rPr lang="en-US" sz="1800" b="0" dirty="0">
                <a:solidFill>
                  <a:srgbClr val="6E6452"/>
                </a:solidFill>
                <a:latin typeface="+mn-lt"/>
              </a:rPr>
              <a:t> les </a:t>
            </a:r>
            <a:r>
              <a:rPr lang="en-US" sz="1800" b="0" dirty="0" err="1">
                <a:solidFill>
                  <a:srgbClr val="6E6452"/>
                </a:solidFill>
                <a:latin typeface="+mn-lt"/>
              </a:rPr>
              <a:t>projets</a:t>
            </a:r>
            <a:r>
              <a:rPr lang="en-US" sz="1800" b="0" dirty="0">
                <a:solidFill>
                  <a:srgbClr val="6E6452"/>
                </a:solidFill>
                <a:latin typeface="+mn-lt"/>
              </a:rPr>
              <a:t> </a:t>
            </a:r>
            <a:r>
              <a:rPr lang="en-US" sz="1800" b="0" dirty="0" err="1">
                <a:solidFill>
                  <a:srgbClr val="6E6452"/>
                </a:solidFill>
                <a:latin typeface="+mn-lt"/>
              </a:rPr>
              <a:t>sont</a:t>
            </a:r>
            <a:r>
              <a:rPr lang="en-US" sz="1800" b="0" dirty="0">
                <a:solidFill>
                  <a:srgbClr val="6E6452"/>
                </a:solidFill>
                <a:latin typeface="+mn-lt"/>
              </a:rPr>
              <a:t> </a:t>
            </a:r>
            <a:r>
              <a:rPr lang="en-US" sz="1800" b="0" dirty="0" err="1" smtClean="0">
                <a:solidFill>
                  <a:srgbClr val="6E6452"/>
                </a:solidFill>
                <a:latin typeface="+mn-lt"/>
              </a:rPr>
              <a:t>rentables</a:t>
            </a:r>
            <a:r>
              <a:rPr lang="en-US" sz="1800" b="0" dirty="0">
                <a:solidFill>
                  <a:srgbClr val="6E6452"/>
                </a:solidFill>
                <a:latin typeface="+mn-lt"/>
              </a:rPr>
              <a:t>.</a:t>
            </a: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79960463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b="1" dirty="0" smtClean="0"/>
              <a:t>Etude Opportunité Economique du </a:t>
            </a:r>
            <a:r>
              <a:rPr lang="fr-FR" b="1" dirty="0" smtClean="0"/>
              <a:t>Photovoltaïque </a:t>
            </a:r>
            <a:r>
              <a:rPr lang="fr-FR" b="1" dirty="0" smtClean="0"/>
              <a:t>dans </a:t>
            </a:r>
            <a:r>
              <a:rPr lang="fr-FR" b="1" dirty="0" smtClean="0"/>
              <a:t>le secteur agricole</a:t>
            </a:r>
            <a:endParaRPr lang="fr-FR" b="1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9317A057-C766-48FB-B1EC-CC1898F04EF1}" type="datetime1">
              <a:rPr lang="de-DE" noProof="0" smtClean="0"/>
              <a:t>26.01.2016</a:t>
            </a:fld>
            <a:endParaRPr lang="de-DE" noProof="0"/>
          </a:p>
        </p:txBody>
      </p:sp>
      <p:sp>
        <p:nvSpPr>
          <p:cNvPr id="4" name="Espace réservé du contenu 3"/>
          <p:cNvSpPr>
            <a:spLocks noGrp="1"/>
          </p:cNvSpPr>
          <p:nvPr>
            <p:ph idx="1"/>
          </p:nvPr>
        </p:nvSpPr>
        <p:spPr>
          <a:xfrm>
            <a:off x="684000" y="2702000"/>
            <a:ext cx="7776000" cy="3816000"/>
          </a:xfrm>
        </p:spPr>
        <p:txBody>
          <a:bodyPr/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fr-FR" dirty="0" smtClean="0"/>
              <a:t>Collecte de données et analyse des profils de consommation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fr-FR" dirty="0"/>
              <a:t>Analyse du potentiel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fr-FR" dirty="0" smtClean="0"/>
              <a:t>Identification des Barrières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fr-FR" dirty="0" smtClean="0"/>
              <a:t>Analyse de la rentabilité des projets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fr-FR" dirty="0" smtClean="0"/>
              <a:t>Identification des secteurs porteurs / niches de marché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fr-FR" dirty="0" smtClean="0"/>
              <a:t>Etudes de cas « Best Practice » 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fr-FR" dirty="0" smtClean="0"/>
              <a:t>Plan de formation/sensibilisation/vulgarisation</a:t>
            </a:r>
          </a:p>
          <a:p>
            <a:pPr marL="645750" lvl="1" indent="-285750">
              <a:buFont typeface="Wingdings" panose="05000000000000000000" pitchFamily="2" charset="2"/>
              <a:buChar char="§"/>
            </a:pPr>
            <a:endParaRPr lang="fr-FR" dirty="0"/>
          </a:p>
        </p:txBody>
      </p:sp>
      <p:pic>
        <p:nvPicPr>
          <p:cNvPr id="5" name="Grafik 7" descr="logo ANME 2014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60308" y="142392"/>
            <a:ext cx="1838586" cy="971135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Image 5" descr="C:\Users\Lenovo\Desktop\971571_467038556715199_212484412_n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9155" y="117212"/>
            <a:ext cx="1171575" cy="99631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02577589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b="1" dirty="0"/>
              <a:t>Etude Opportunité Economique du Photovoltaïque dans le secteur agricole</a:t>
            </a:r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9317A057-C766-48FB-B1EC-CC1898F04EF1}" type="datetime1">
              <a:rPr lang="de-DE" noProof="0" smtClean="0"/>
              <a:t>26.01.2016</a:t>
            </a:fld>
            <a:endParaRPr lang="de-DE" noProof="0"/>
          </a:p>
        </p:txBody>
      </p:sp>
      <p:sp>
        <p:nvSpPr>
          <p:cNvPr id="4" name="Espace réservé du contenu 3"/>
          <p:cNvSpPr>
            <a:spLocks noGrp="1"/>
          </p:cNvSpPr>
          <p:nvPr>
            <p:ph idx="1"/>
          </p:nvPr>
        </p:nvSpPr>
        <p:spPr>
          <a:xfrm>
            <a:off x="684000" y="2702000"/>
            <a:ext cx="7776000" cy="3816000"/>
          </a:xfrm>
        </p:spPr>
        <p:txBody>
          <a:bodyPr/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fr-FR" dirty="0" smtClean="0"/>
              <a:t>Identification des applications les </a:t>
            </a:r>
            <a:r>
              <a:rPr lang="fr-FR" dirty="0"/>
              <a:t>mieux adaptées et élaboration de Fiches de projets </a:t>
            </a:r>
            <a:r>
              <a:rPr lang="fr-FR" dirty="0" smtClean="0"/>
              <a:t>Types:</a:t>
            </a:r>
          </a:p>
          <a:p>
            <a:pPr marL="645750" lvl="1" indent="-285750">
              <a:buFont typeface="Wingdings" panose="05000000000000000000" pitchFamily="2" charset="2"/>
              <a:buChar char="§"/>
            </a:pPr>
            <a:r>
              <a:rPr lang="fr-FR" dirty="0" smtClean="0"/>
              <a:t>Pompage solaire</a:t>
            </a:r>
          </a:p>
          <a:p>
            <a:pPr marL="645750" lvl="1" indent="-285750">
              <a:buFont typeface="Wingdings" panose="05000000000000000000" pitchFamily="2" charset="2"/>
              <a:buChar char="§"/>
            </a:pPr>
            <a:r>
              <a:rPr lang="fr-FR" dirty="0" smtClean="0"/>
              <a:t>Bâtiments d’élevage</a:t>
            </a:r>
          </a:p>
          <a:p>
            <a:pPr marL="645750" lvl="1" indent="-285750">
              <a:buFont typeface="Wingdings" panose="05000000000000000000" pitchFamily="2" charset="2"/>
              <a:buChar char="§"/>
            </a:pPr>
            <a:r>
              <a:rPr lang="fr-FR" dirty="0" smtClean="0"/>
              <a:t>Entrepôts frigorifiques</a:t>
            </a:r>
          </a:p>
          <a:p>
            <a:pPr marL="645750" lvl="1" indent="-285750">
              <a:buFont typeface="Wingdings" panose="05000000000000000000" pitchFamily="2" charset="2"/>
              <a:buChar char="§"/>
            </a:pPr>
            <a:r>
              <a:rPr lang="fr-FR" dirty="0" smtClean="0"/>
              <a:t>Industries (produits laitiers, transformation, conserves…)</a:t>
            </a:r>
          </a:p>
          <a:p>
            <a:pPr marL="645750" lvl="1" indent="-285750">
              <a:buFont typeface="Wingdings" panose="05000000000000000000" pitchFamily="2" charset="2"/>
              <a:buChar char="§"/>
            </a:pPr>
            <a:r>
              <a:rPr lang="fr-FR" dirty="0" smtClean="0"/>
              <a:t>…</a:t>
            </a:r>
          </a:p>
          <a:p>
            <a:pPr marL="645750" lvl="1" indent="-285750">
              <a:buFont typeface="Wingdings" panose="05000000000000000000" pitchFamily="2" charset="2"/>
              <a:buChar char="§"/>
            </a:pPr>
            <a:endParaRPr lang="fr-FR" dirty="0" smtClean="0"/>
          </a:p>
          <a:p>
            <a:pPr marL="645750" lvl="1" indent="-285750">
              <a:buFont typeface="Wingdings" panose="05000000000000000000" pitchFamily="2" charset="2"/>
              <a:buChar char="§"/>
            </a:pPr>
            <a:endParaRPr lang="fr-FR" dirty="0" smtClean="0"/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fr-FR" dirty="0" smtClean="0"/>
          </a:p>
          <a:p>
            <a:pPr marL="645750" lvl="1" indent="-285750">
              <a:buFont typeface="Wingdings" panose="05000000000000000000" pitchFamily="2" charset="2"/>
              <a:buChar char="§"/>
            </a:pPr>
            <a:endParaRPr lang="fr-FR" dirty="0"/>
          </a:p>
        </p:txBody>
      </p:sp>
      <p:pic>
        <p:nvPicPr>
          <p:cNvPr id="5" name="Grafik 7" descr="logo ANME 2014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60308" y="142392"/>
            <a:ext cx="1838586" cy="971135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Image 5" descr="C:\Users\Lenovo\Desktop\971571_467038556715199_212484412_n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9155" y="117212"/>
            <a:ext cx="1171575" cy="99631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85127222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80916" y="1114491"/>
            <a:ext cx="8727109" cy="617928"/>
          </a:xfrm>
        </p:spPr>
        <p:txBody>
          <a:bodyPr/>
          <a:lstStyle/>
          <a:p>
            <a:r>
              <a:rPr lang="fr-FR" dirty="0" smtClean="0"/>
              <a:t>Exemples de projets d’autoproduction existants en Tunisie </a:t>
            </a:r>
            <a:endParaRPr lang="fr-FR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F606BB90-03B7-4810-8205-E74A2F18D157}" type="datetime1">
              <a:rPr lang="es-ES_tradnl" noProof="0" smtClean="0"/>
              <a:pPr/>
              <a:t>26/01/2016</a:t>
            </a:fld>
            <a:endParaRPr lang="fr-FR" noProof="0" dirty="0"/>
          </a:p>
        </p:txBody>
      </p:sp>
      <p:pic>
        <p:nvPicPr>
          <p:cNvPr id="14338" name="Image 7" descr="C:\Users\balkis_benmansour\Desktop\30_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676710"/>
            <a:ext cx="2893214" cy="1745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39" name="Picture 2" descr="C:\Users\Volta PV-Tarek\Desktop\ali\photo ons et el majd\P1\IMG_20130928_135018 - Copie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715"/>
          <a:stretch>
            <a:fillRect/>
          </a:stretch>
        </p:blipFill>
        <p:spPr bwMode="auto">
          <a:xfrm>
            <a:off x="3074130" y="1676709"/>
            <a:ext cx="2721603" cy="1745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1" name="Picture 5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122" t="42292" r="38181" b="28854"/>
          <a:stretch/>
        </p:blipFill>
        <p:spPr bwMode="auto">
          <a:xfrm>
            <a:off x="6125751" y="1700892"/>
            <a:ext cx="2782274" cy="17527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feld 5"/>
          <p:cNvSpPr txBox="1"/>
          <p:nvPr/>
        </p:nvSpPr>
        <p:spPr>
          <a:xfrm>
            <a:off x="34919" y="3524209"/>
            <a:ext cx="280717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Clr>
                <a:srgbClr val="C80F0F"/>
              </a:buClr>
              <a:buFont typeface="Wingdings" panose="05000000000000000000" pitchFamily="2" charset="2"/>
              <a:buChar char="§"/>
            </a:pPr>
            <a:r>
              <a:rPr lang="de-DE" sz="1800" dirty="0" smtClean="0"/>
              <a:t>30 </a:t>
            </a:r>
            <a:r>
              <a:rPr lang="de-DE" sz="1800" dirty="0" err="1" smtClean="0"/>
              <a:t>kWc</a:t>
            </a:r>
            <a:r>
              <a:rPr lang="de-DE" sz="1800" dirty="0" smtClean="0"/>
              <a:t> Sfax </a:t>
            </a:r>
          </a:p>
          <a:p>
            <a:pPr marL="285750" indent="-285750">
              <a:buClr>
                <a:srgbClr val="C80F0F"/>
              </a:buClr>
              <a:buFont typeface="Wingdings" panose="05000000000000000000" pitchFamily="2" charset="2"/>
              <a:buChar char="§"/>
            </a:pPr>
            <a:r>
              <a:rPr lang="fr-FR" sz="1800" dirty="0"/>
              <a:t>S</a:t>
            </a:r>
            <a:r>
              <a:rPr lang="de-DE" sz="1800" dirty="0" smtClean="0"/>
              <a:t>PECTRA</a:t>
            </a:r>
          </a:p>
          <a:p>
            <a:pPr marL="285750" indent="-285750">
              <a:buClr>
                <a:srgbClr val="C80F0F"/>
              </a:buClr>
              <a:buFont typeface="Wingdings" panose="05000000000000000000" pitchFamily="2" charset="2"/>
              <a:buChar char="§"/>
            </a:pPr>
            <a:r>
              <a:rPr lang="fr-FR" sz="1800" dirty="0" smtClean="0"/>
              <a:t>Client: Usine Métaux </a:t>
            </a:r>
            <a:endParaRPr lang="de-DE" sz="1800" dirty="0"/>
          </a:p>
        </p:txBody>
      </p:sp>
      <p:sp>
        <p:nvSpPr>
          <p:cNvPr id="11" name="Textfeld 10"/>
          <p:cNvSpPr txBox="1"/>
          <p:nvPr/>
        </p:nvSpPr>
        <p:spPr>
          <a:xfrm>
            <a:off x="2995049" y="3585982"/>
            <a:ext cx="229421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Clr>
                <a:srgbClr val="C80F0F"/>
              </a:buClr>
              <a:buFont typeface="Wingdings" panose="05000000000000000000" pitchFamily="2" charset="2"/>
              <a:buChar char="§"/>
            </a:pPr>
            <a:r>
              <a:rPr lang="fr-FR" sz="1800" dirty="0" smtClean="0"/>
              <a:t>60 </a:t>
            </a:r>
            <a:r>
              <a:rPr lang="fr-FR" sz="1800" dirty="0" err="1" smtClean="0"/>
              <a:t>kWc</a:t>
            </a:r>
            <a:r>
              <a:rPr lang="fr-FR" sz="1800" dirty="0" smtClean="0"/>
              <a:t> Tunis</a:t>
            </a:r>
          </a:p>
          <a:p>
            <a:pPr marL="285750" indent="-285750">
              <a:buClr>
                <a:srgbClr val="C80F0F"/>
              </a:buClr>
              <a:buFont typeface="Wingdings" panose="05000000000000000000" pitchFamily="2" charset="2"/>
              <a:buChar char="§"/>
            </a:pPr>
            <a:r>
              <a:rPr lang="fr-FR" sz="1800" dirty="0" smtClean="0"/>
              <a:t>VOLTA PV</a:t>
            </a:r>
          </a:p>
          <a:p>
            <a:pPr marL="285750" indent="-285750">
              <a:buClr>
                <a:srgbClr val="C80F0F"/>
              </a:buClr>
              <a:buFont typeface="Wingdings" panose="05000000000000000000" pitchFamily="2" charset="2"/>
              <a:buChar char="§"/>
            </a:pPr>
            <a:r>
              <a:rPr lang="fr-FR" sz="1800" dirty="0" smtClean="0"/>
              <a:t>Client: Poulailler</a:t>
            </a:r>
            <a:endParaRPr lang="fr-FR" sz="1800" dirty="0"/>
          </a:p>
        </p:txBody>
      </p:sp>
      <p:sp>
        <p:nvSpPr>
          <p:cNvPr id="12" name="Textfeld 11"/>
          <p:cNvSpPr txBox="1"/>
          <p:nvPr/>
        </p:nvSpPr>
        <p:spPr>
          <a:xfrm>
            <a:off x="6203993" y="3585982"/>
            <a:ext cx="229421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fr-FR" sz="1800" dirty="0" smtClean="0"/>
              <a:t>150 </a:t>
            </a:r>
            <a:r>
              <a:rPr lang="fr-FR" sz="1800" dirty="0" err="1" smtClean="0"/>
              <a:t>kWc</a:t>
            </a:r>
            <a:r>
              <a:rPr lang="fr-FR" sz="1800" dirty="0" smtClean="0"/>
              <a:t> Sfax</a:t>
            </a:r>
          </a:p>
          <a:p>
            <a:pPr marL="285750" indent="-285750"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fr-FR" sz="1800" dirty="0" smtClean="0"/>
              <a:t>SATER Solar</a:t>
            </a:r>
          </a:p>
          <a:p>
            <a:pPr marL="285750" indent="-285750"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fr-FR" sz="1800" dirty="0" smtClean="0"/>
              <a:t>Client: </a:t>
            </a:r>
            <a:r>
              <a:rPr lang="fr-FR" sz="1800" dirty="0"/>
              <a:t>Poulailler</a:t>
            </a:r>
          </a:p>
          <a:p>
            <a:pPr marL="285750" indent="-285750">
              <a:buClr>
                <a:srgbClr val="C00000"/>
              </a:buClr>
              <a:buFont typeface="Wingdings" panose="05000000000000000000" pitchFamily="2" charset="2"/>
              <a:buChar char="§"/>
            </a:pPr>
            <a:endParaRPr lang="fr-FR" sz="1800" dirty="0"/>
          </a:p>
        </p:txBody>
      </p:sp>
      <p:pic>
        <p:nvPicPr>
          <p:cNvPr id="14" name="Picture 2" descr="C:\Users\ascherer\AppData\Local\Temp\Rar$DIa0.413\ELdZ_Tun_Office_Farbe_arab.BMP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51929" y="7641"/>
            <a:ext cx="2117289" cy="1102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Image 12" descr="Photo0148 copie 2.jpg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374" y="4570915"/>
            <a:ext cx="2798618" cy="1886709"/>
          </a:xfrm>
          <a:prstGeom prst="rect">
            <a:avLst/>
          </a:prstGeom>
        </p:spPr>
      </p:pic>
      <p:sp>
        <p:nvSpPr>
          <p:cNvPr id="15" name="Textfeld 11"/>
          <p:cNvSpPr txBox="1"/>
          <p:nvPr/>
        </p:nvSpPr>
        <p:spPr>
          <a:xfrm>
            <a:off x="2921727" y="5001537"/>
            <a:ext cx="229421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fr-FR" sz="1800" dirty="0" smtClean="0"/>
              <a:t>100 </a:t>
            </a:r>
            <a:r>
              <a:rPr lang="fr-FR" sz="1800" dirty="0" err="1" smtClean="0"/>
              <a:t>kWc</a:t>
            </a:r>
            <a:r>
              <a:rPr lang="fr-FR" sz="1800" dirty="0" smtClean="0"/>
              <a:t> Nabeul</a:t>
            </a:r>
          </a:p>
          <a:p>
            <a:pPr marL="285750" indent="-285750"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fr-FR" sz="1800" dirty="0" smtClean="0"/>
              <a:t>GAMCO</a:t>
            </a:r>
          </a:p>
          <a:p>
            <a:pPr marL="285750" indent="-285750"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fr-FR" sz="1800" dirty="0" smtClean="0"/>
              <a:t>Client: </a:t>
            </a:r>
            <a:r>
              <a:rPr lang="fr-FR" sz="1800" dirty="0"/>
              <a:t>Poulailler</a:t>
            </a:r>
          </a:p>
          <a:p>
            <a:pPr marL="285750" indent="-285750">
              <a:buClr>
                <a:srgbClr val="C00000"/>
              </a:buClr>
              <a:buFont typeface="Wingdings" panose="05000000000000000000" pitchFamily="2" charset="2"/>
              <a:buChar char="§"/>
            </a:pPr>
            <a:endParaRPr lang="fr-FR" sz="1800" dirty="0"/>
          </a:p>
        </p:txBody>
      </p:sp>
      <p:pic>
        <p:nvPicPr>
          <p:cNvPr id="18" name="Image 17" descr="C:\Users\Lenovo\Desktop\971571_467038556715199_212484412_n.jpg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6635" y="4911890"/>
            <a:ext cx="1171575" cy="996315"/>
          </a:xfrm>
          <a:prstGeom prst="rect">
            <a:avLst/>
          </a:prstGeom>
          <a:noFill/>
          <a:ln>
            <a:noFill/>
          </a:ln>
        </p:spPr>
      </p:pic>
      <p:sp>
        <p:nvSpPr>
          <p:cNvPr id="19" name="Textfeld 11"/>
          <p:cNvSpPr txBox="1"/>
          <p:nvPr/>
        </p:nvSpPr>
        <p:spPr>
          <a:xfrm>
            <a:off x="6753710" y="4890163"/>
            <a:ext cx="237539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fr-FR" sz="1800" dirty="0" smtClean="0"/>
              <a:t>10 </a:t>
            </a:r>
            <a:r>
              <a:rPr lang="fr-FR" sz="1800" dirty="0" err="1" smtClean="0"/>
              <a:t>kWc</a:t>
            </a:r>
            <a:r>
              <a:rPr lang="fr-FR" sz="1800" dirty="0" smtClean="0"/>
              <a:t> Tunis</a:t>
            </a:r>
          </a:p>
          <a:p>
            <a:pPr marL="285750" indent="-285750"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fr-FR" sz="1800" dirty="0" smtClean="0"/>
              <a:t>GIZ-REACTIVATE</a:t>
            </a:r>
          </a:p>
          <a:p>
            <a:pPr marL="285750" indent="-285750"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fr-FR" sz="1800" dirty="0" smtClean="0"/>
              <a:t>Client: APIA</a:t>
            </a:r>
            <a:endParaRPr lang="fr-FR" sz="1800" dirty="0"/>
          </a:p>
          <a:p>
            <a:pPr marL="285750" indent="-285750">
              <a:buClr>
                <a:srgbClr val="C00000"/>
              </a:buClr>
              <a:buFont typeface="Wingdings" panose="05000000000000000000" pitchFamily="2" charset="2"/>
              <a:buChar char="§"/>
            </a:pPr>
            <a:endParaRPr lang="fr-FR" sz="1800" dirty="0"/>
          </a:p>
        </p:txBody>
      </p:sp>
      <p:sp>
        <p:nvSpPr>
          <p:cNvPr id="3" name="Rectangle 2"/>
          <p:cNvSpPr/>
          <p:nvPr/>
        </p:nvSpPr>
        <p:spPr bwMode="auto">
          <a:xfrm>
            <a:off x="5405718" y="4670612"/>
            <a:ext cx="3657600" cy="1787012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2200" b="1" i="0" u="none" strike="noStrike" cap="none" normalizeH="0" baseline="0" smtClean="0">
              <a:ln>
                <a:noFill/>
              </a:ln>
              <a:solidFill>
                <a:srgbClr val="999999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6140310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b="1" dirty="0" err="1" smtClean="0"/>
              <a:t>Outil</a:t>
            </a:r>
            <a:r>
              <a:rPr lang="de-DE" b="1" dirty="0" smtClean="0"/>
              <a:t> de </a:t>
            </a:r>
            <a:r>
              <a:rPr lang="de-DE" b="1" dirty="0" err="1" smtClean="0"/>
              <a:t>calcul</a:t>
            </a:r>
            <a:r>
              <a:rPr lang="de-DE" b="1" dirty="0" smtClean="0"/>
              <a:t> de </a:t>
            </a:r>
            <a:r>
              <a:rPr lang="de-DE" b="1" dirty="0" err="1" smtClean="0"/>
              <a:t>rentabilité</a:t>
            </a:r>
            <a:r>
              <a:rPr lang="de-DE" b="1" dirty="0" smtClean="0"/>
              <a:t> </a:t>
            </a:r>
            <a:endParaRPr lang="de-DE" b="1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9317A057-C766-48FB-B1EC-CC1898F04EF1}" type="datetime1">
              <a:rPr lang="de-DE" noProof="0" smtClean="0"/>
              <a:t>26.01.2016</a:t>
            </a:fld>
            <a:endParaRPr lang="de-DE" noProof="0"/>
          </a:p>
        </p:txBody>
      </p:sp>
      <p:sp>
        <p:nvSpPr>
          <p:cNvPr id="4" name="Inhaltsplatzhalter 3"/>
          <p:cNvSpPr>
            <a:spLocks noGrp="1"/>
          </p:cNvSpPr>
          <p:nvPr>
            <p:ph idx="1"/>
          </p:nvPr>
        </p:nvSpPr>
        <p:spPr>
          <a:xfrm>
            <a:off x="684000" y="2448000"/>
            <a:ext cx="4679570" cy="3816000"/>
          </a:xfrm>
        </p:spPr>
        <p:txBody>
          <a:bodyPr/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de-DE" dirty="0" err="1" smtClean="0"/>
              <a:t>Outil</a:t>
            </a:r>
            <a:r>
              <a:rPr lang="de-DE" dirty="0" smtClean="0"/>
              <a:t> et Guide </a:t>
            </a:r>
            <a:r>
              <a:rPr lang="de-DE" dirty="0" err="1" smtClean="0"/>
              <a:t>d‘utilisation</a:t>
            </a:r>
            <a:r>
              <a:rPr lang="de-DE" dirty="0" smtClean="0"/>
              <a:t> </a:t>
            </a:r>
            <a:r>
              <a:rPr lang="de-DE" dirty="0" err="1" smtClean="0"/>
              <a:t>téléchargables</a:t>
            </a:r>
            <a:r>
              <a:rPr lang="de-DE" dirty="0" smtClean="0"/>
              <a:t> </a:t>
            </a:r>
            <a:r>
              <a:rPr lang="de-DE" dirty="0" err="1" smtClean="0"/>
              <a:t>sur</a:t>
            </a:r>
            <a:r>
              <a:rPr lang="de-DE" dirty="0" smtClean="0"/>
              <a:t> </a:t>
            </a:r>
            <a:r>
              <a:rPr lang="de-DE" dirty="0" err="1" smtClean="0"/>
              <a:t>Energypedia</a:t>
            </a:r>
            <a:r>
              <a:rPr lang="de-DE" dirty="0" smtClean="0"/>
              <a:t>: </a:t>
            </a:r>
            <a:r>
              <a:rPr lang="de-DE" sz="1600" dirty="0" smtClean="0">
                <a:hlinkClick r:id="rId3"/>
              </a:rPr>
              <a:t>https</a:t>
            </a:r>
            <a:r>
              <a:rPr lang="de-DE" sz="1600" dirty="0">
                <a:hlinkClick r:id="rId3"/>
              </a:rPr>
              <a:t>://</a:t>
            </a:r>
            <a:r>
              <a:rPr lang="de-DE" sz="1600" dirty="0" smtClean="0">
                <a:hlinkClick r:id="rId3"/>
              </a:rPr>
              <a:t>energypedia.info/wiki/Dynamic_Cash_Flow_Analysis_of_Photovoltaic_Projects_in_Tunisia</a:t>
            </a:r>
            <a:r>
              <a:rPr lang="de-DE" sz="1600" dirty="0" smtClean="0"/>
              <a:t> </a:t>
            </a:r>
            <a:endParaRPr lang="de-DE" sz="1600" dirty="0"/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de-DE" dirty="0" smtClean="0"/>
              <a:t>Formation </a:t>
            </a:r>
            <a:r>
              <a:rPr lang="de-DE" dirty="0" err="1" smtClean="0"/>
              <a:t>avec</a:t>
            </a:r>
            <a:r>
              <a:rPr lang="de-DE" dirty="0" smtClean="0"/>
              <a:t> </a:t>
            </a:r>
            <a:r>
              <a:rPr lang="de-DE" dirty="0" err="1" smtClean="0"/>
              <a:t>secteur</a:t>
            </a:r>
            <a:r>
              <a:rPr lang="de-DE" dirty="0" smtClean="0"/>
              <a:t> IF, </a:t>
            </a:r>
            <a:r>
              <a:rPr lang="de-DE" dirty="0" err="1" smtClean="0"/>
              <a:t>installateurs</a:t>
            </a:r>
            <a:r>
              <a:rPr lang="de-DE" dirty="0" smtClean="0"/>
              <a:t>, </a:t>
            </a:r>
            <a:r>
              <a:rPr lang="de-DE" dirty="0" err="1" smtClean="0"/>
              <a:t>institutions</a:t>
            </a:r>
            <a:r>
              <a:rPr lang="de-DE" dirty="0" smtClean="0"/>
              <a:t> </a:t>
            </a:r>
            <a:r>
              <a:rPr lang="de-DE" dirty="0" err="1" smtClean="0"/>
              <a:t>publiques</a:t>
            </a:r>
            <a:r>
              <a:rPr lang="de-DE" dirty="0" smtClean="0"/>
              <a:t> etc. </a:t>
            </a:r>
            <a:endParaRPr lang="de-DE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2216" y="1119116"/>
            <a:ext cx="2901783" cy="37121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59740" y="4968516"/>
            <a:ext cx="2884260" cy="14666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530" y="4993916"/>
            <a:ext cx="6061791" cy="15790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2" descr="C:\Users\ascherer\AppData\Local\Temp\Rar$DIa0.413\ELdZ_Tun_Office_Farbe_arab.BMP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51929" y="0"/>
            <a:ext cx="2117289" cy="1102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2590841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9317A057-C766-48FB-B1EC-CC1898F04EF1}" type="datetime1">
              <a:rPr lang="de-DE" noProof="0" smtClean="0"/>
              <a:t>26.01.2016</a:t>
            </a:fld>
            <a:endParaRPr lang="de-DE" noProof="0"/>
          </a:p>
        </p:txBody>
      </p:sp>
      <p:sp>
        <p:nvSpPr>
          <p:cNvPr id="8" name="Textfeld 7"/>
          <p:cNvSpPr txBox="1"/>
          <p:nvPr/>
        </p:nvSpPr>
        <p:spPr>
          <a:xfrm>
            <a:off x="7419434" y="314102"/>
            <a:ext cx="123879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" b="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Mis en œuvre par la: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84000" y="1425144"/>
            <a:ext cx="7776000" cy="617928"/>
          </a:xfrm>
        </p:spPr>
        <p:txBody>
          <a:bodyPr/>
          <a:lstStyle/>
          <a:p>
            <a:r>
              <a:rPr lang="fr-FR" b="1" dirty="0" smtClean="0"/>
              <a:t>Etude Modes </a:t>
            </a:r>
            <a:r>
              <a:rPr lang="fr-FR" b="1" dirty="0"/>
              <a:t>de Financement des Projets d’Energie Solaire en Tunisie</a:t>
            </a:r>
            <a:endParaRPr lang="de-DE" b="1" dirty="0"/>
          </a:p>
        </p:txBody>
      </p:sp>
      <p:pic>
        <p:nvPicPr>
          <p:cNvPr id="10" name="Picture 2" descr="C:\Users\ascherer\AppData\Local\Temp\Rar$DIa0.413\ELdZ_Tun_Office_Farbe_arab.BMP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51929" y="7641"/>
            <a:ext cx="2117289" cy="1102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501" t="13333" r="33195" b="16666"/>
          <a:stretch/>
        </p:blipFill>
        <p:spPr bwMode="auto">
          <a:xfrm>
            <a:off x="6160574" y="2547373"/>
            <a:ext cx="2256351" cy="313894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5" name="Rechteck 4"/>
          <p:cNvSpPr/>
          <p:nvPr/>
        </p:nvSpPr>
        <p:spPr>
          <a:xfrm>
            <a:off x="660400" y="2705725"/>
            <a:ext cx="4572000" cy="3354765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>
              <a:buClr>
                <a:srgbClr val="C00000"/>
              </a:buClr>
              <a:buFont typeface="Wingdings" panose="05000000000000000000" pitchFamily="2" charset="2"/>
              <a:buChar char="ü"/>
            </a:pPr>
            <a:r>
              <a:rPr lang="fr-FR" sz="2000" b="0" dirty="0" smtClean="0"/>
              <a:t>Etat des lieux du financement ER en Tunisie</a:t>
            </a:r>
          </a:p>
          <a:p>
            <a:pPr marL="285750" indent="-285750">
              <a:buClr>
                <a:srgbClr val="C00000"/>
              </a:buClr>
              <a:buFont typeface="Wingdings" panose="05000000000000000000" pitchFamily="2" charset="2"/>
              <a:buChar char="ü"/>
            </a:pPr>
            <a:r>
              <a:rPr lang="fr-FR" sz="2000" b="0" dirty="0" smtClean="0"/>
              <a:t>Proposition de modèles de business pour le secteur financier</a:t>
            </a:r>
          </a:p>
          <a:p>
            <a:pPr>
              <a:buClr>
                <a:srgbClr val="C00000"/>
              </a:buClr>
            </a:pPr>
            <a:endParaRPr lang="fr-FR" sz="2400" b="0" dirty="0" smtClean="0">
              <a:hlinkClick r:id="rId5"/>
            </a:endParaRPr>
          </a:p>
          <a:p>
            <a:pPr>
              <a:buClr>
                <a:srgbClr val="C00000"/>
              </a:buClr>
            </a:pPr>
            <a:endParaRPr lang="fr-FR" sz="2400" b="0" dirty="0" smtClean="0">
              <a:hlinkClick r:id="rId5"/>
            </a:endParaRPr>
          </a:p>
          <a:p>
            <a:pPr>
              <a:buClr>
                <a:srgbClr val="C00000"/>
              </a:buClr>
            </a:pPr>
            <a:r>
              <a:rPr lang="fr-FR" sz="1800" b="0" dirty="0" smtClean="0">
                <a:hlinkClick r:id="rId5"/>
              </a:rPr>
              <a:t>https</a:t>
            </a:r>
            <a:r>
              <a:rPr lang="fr-FR" sz="1800" b="0" dirty="0">
                <a:hlinkClick r:id="rId5"/>
              </a:rPr>
              <a:t>://</a:t>
            </a:r>
            <a:r>
              <a:rPr lang="fr-FR" sz="1800" b="0" dirty="0" smtClean="0">
                <a:hlinkClick r:id="rId5"/>
              </a:rPr>
              <a:t>energypedia.info/wiki/Financing_Solar_Energy_in_Tunisia</a:t>
            </a:r>
            <a:endParaRPr lang="fr-FR" sz="1800" b="0" dirty="0" smtClean="0"/>
          </a:p>
          <a:p>
            <a:pPr marL="285750" indent="-285750">
              <a:buClr>
                <a:srgbClr val="C00000"/>
              </a:buClr>
              <a:buFont typeface="Wingdings" panose="05000000000000000000" pitchFamily="2" charset="2"/>
              <a:buChar char="ü"/>
            </a:pPr>
            <a:endParaRPr lang="fr-FR" sz="2400" b="0" dirty="0" smtClean="0"/>
          </a:p>
          <a:p>
            <a:pPr marL="285750" indent="-285750">
              <a:buClr>
                <a:srgbClr val="C00000"/>
              </a:buClr>
              <a:buFont typeface="Wingdings" panose="05000000000000000000" pitchFamily="2" charset="2"/>
              <a:buChar char="ü"/>
            </a:pPr>
            <a:endParaRPr lang="fr-FR" sz="2400" b="0" dirty="0" smtClean="0"/>
          </a:p>
        </p:txBody>
      </p:sp>
    </p:spTree>
    <p:extLst>
      <p:ext uri="{BB962C8B-B14F-4D97-AF65-F5344CB8AC3E}">
        <p14:creationId xmlns:p14="http://schemas.microsoft.com/office/powerpoint/2010/main" val="129644553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GIZ_Banner_Kopfzeile-Ausland (3)">
  <a:themeElements>
    <a:clrScheme name="GIZ">
      <a:dk1>
        <a:srgbClr val="000000"/>
      </a:dk1>
      <a:lt1>
        <a:srgbClr val="FFFFFF"/>
      </a:lt1>
      <a:dk2>
        <a:srgbClr val="6E6452"/>
      </a:dk2>
      <a:lt2>
        <a:srgbClr val="D2CDC8"/>
      </a:lt2>
      <a:accent1>
        <a:srgbClr val="C80F0F"/>
      </a:accent1>
      <a:accent2>
        <a:srgbClr val="4B859F"/>
      </a:accent2>
      <a:accent3>
        <a:srgbClr val="B498BA"/>
      </a:accent3>
      <a:accent4>
        <a:srgbClr val="F3BF49"/>
      </a:accent4>
      <a:accent5>
        <a:srgbClr val="94B322"/>
      </a:accent5>
      <a:accent6>
        <a:srgbClr val="B4E3ED"/>
      </a:accent6>
      <a:hlink>
        <a:srgbClr val="0000FF"/>
      </a:hlink>
      <a:folHlink>
        <a:srgbClr val="800080"/>
      </a:folHlink>
    </a:clrScheme>
    <a:fontScheme name="GIZ Schrif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GTZ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200" b="1" i="0" u="none" strike="noStrike" cap="none" normalizeH="0" baseline="0" smtClean="0">
            <a:ln>
              <a:noFill/>
            </a:ln>
            <a:solidFill>
              <a:srgbClr val="999999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200" b="1" i="0" u="none" strike="noStrike" cap="none" normalizeH="0" baseline="0" smtClean="0">
            <a:ln>
              <a:noFill/>
            </a:ln>
            <a:solidFill>
              <a:srgbClr val="999999"/>
            </a:solidFill>
            <a:effectLst/>
            <a:latin typeface="Arial" charset="0"/>
          </a:defRPr>
        </a:defPPr>
      </a:lstStyle>
    </a:lnDef>
  </a:objectDefaults>
  <a:extraClrSchemeLst/>
</a:theme>
</file>

<file path=ppt/theme/theme2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GIZ_Banner_Kopfzeile-Ausland (3)</Template>
  <TotalTime>3022</TotalTime>
  <Words>607</Words>
  <Application>Microsoft Office PowerPoint</Application>
  <PresentationFormat>Affichage à l'écran (4:3)</PresentationFormat>
  <Paragraphs>134</Paragraphs>
  <Slides>14</Slides>
  <Notes>5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14</vt:i4>
      </vt:variant>
    </vt:vector>
  </HeadingPairs>
  <TitlesOfParts>
    <vt:vector size="20" baseType="lpstr">
      <vt:lpstr>Arial</vt:lpstr>
      <vt:lpstr>Arial Narrow</vt:lpstr>
      <vt:lpstr>Calibri</vt:lpstr>
      <vt:lpstr>Times New Roman</vt:lpstr>
      <vt:lpstr>Wingdings</vt:lpstr>
      <vt:lpstr>GIZ_Banner_Kopfzeile-Ausland (3)</vt:lpstr>
      <vt:lpstr>Opportunités du Photovoltaïque dans le Secteur Agricole </vt:lpstr>
      <vt:lpstr>La GIZ en Tunisie</vt:lpstr>
      <vt:lpstr>Le Projet DMS</vt:lpstr>
      <vt:lpstr>Le contexte du PV en Tunisie</vt:lpstr>
      <vt:lpstr>Etude Opportunité Economique du Photovoltaïque dans le secteur agricole</vt:lpstr>
      <vt:lpstr>Etude Opportunité Economique du Photovoltaïque dans le secteur agricole</vt:lpstr>
      <vt:lpstr>Exemples de projets d’autoproduction existants en Tunisie </vt:lpstr>
      <vt:lpstr>Outil de calcul de rentabilité </vt:lpstr>
      <vt:lpstr>Etude Modes de Financement des Projets d’Energie Solaire en Tunisie</vt:lpstr>
      <vt:lpstr>Portail Web et magazine solaire - SOLAR-MAG</vt:lpstr>
      <vt:lpstr>MERCI POUR VOTRE ATTENTION</vt:lpstr>
      <vt:lpstr>Présentation PowerPoint</vt:lpstr>
      <vt:lpstr>ANNEXES</vt:lpstr>
      <vt:lpstr>Les Subventions</vt:lpstr>
    </vt:vector>
  </TitlesOfParts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GIZ-Design</dc:creator>
  <cp:keywords>GIZ-Leerfolie</cp:keywords>
  <cp:lastModifiedBy>Lenovo</cp:lastModifiedBy>
  <cp:revision>261</cp:revision>
  <cp:lastPrinted>2012-07-19T10:16:59Z</cp:lastPrinted>
  <dcterms:created xsi:type="dcterms:W3CDTF">2013-09-05T11:54:56Z</dcterms:created>
  <dcterms:modified xsi:type="dcterms:W3CDTF">2016-01-26T17:22:51Z</dcterms:modified>
</cp:coreProperties>
</file>